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notesMasterIdLst>
    <p:notesMasterId r:id="rId27"/>
  </p:notesMasterIdLst>
  <p:handoutMasterIdLst>
    <p:handoutMasterId r:id="rId28"/>
  </p:handoutMasterIdLst>
  <p:sldIdLst>
    <p:sldId id="528" r:id="rId6"/>
    <p:sldId id="529" r:id="rId7"/>
    <p:sldId id="538" r:id="rId8"/>
    <p:sldId id="532" r:id="rId9"/>
    <p:sldId id="533" r:id="rId10"/>
    <p:sldId id="534" r:id="rId11"/>
    <p:sldId id="535" r:id="rId12"/>
    <p:sldId id="536" r:id="rId13"/>
    <p:sldId id="537" r:id="rId14"/>
    <p:sldId id="449" r:id="rId15"/>
    <p:sldId id="453" r:id="rId16"/>
    <p:sldId id="442" r:id="rId17"/>
    <p:sldId id="455" r:id="rId18"/>
    <p:sldId id="539" r:id="rId19"/>
    <p:sldId id="540" r:id="rId20"/>
    <p:sldId id="541" r:id="rId21"/>
    <p:sldId id="435" r:id="rId22"/>
    <p:sldId id="446" r:id="rId23"/>
    <p:sldId id="427" r:id="rId24"/>
    <p:sldId id="542" r:id="rId25"/>
    <p:sldId id="448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FCC"/>
    <a:srgbClr val="000099"/>
    <a:srgbClr val="BFBFBF"/>
    <a:srgbClr val="FFC000"/>
    <a:srgbClr val="000000"/>
    <a:srgbClr val="FFFFFF"/>
    <a:srgbClr val="17375E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8" autoAdjust="0"/>
    <p:restoredTop sz="91688" autoAdjust="0"/>
  </p:normalViewPr>
  <p:slideViewPr>
    <p:cSldViewPr>
      <p:cViewPr>
        <p:scale>
          <a:sx n="60" d="100"/>
          <a:sy n="60" d="100"/>
        </p:scale>
        <p:origin x="-1660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73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21BBD-B7A0-4C85-A69B-AC904145F654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E12AD-1A76-44CD-9C1D-57137D9D48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727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C9E63-C99B-4E6B-88B0-B6483B5A1B8A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4A713-C9AC-4072-BB0E-07EE7EC785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10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A713-C9AC-4072-BB0E-07EE7EC7852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65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471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16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1" y="274641"/>
            <a:ext cx="603152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05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BF8C4-9FE7-47FC-BFD8-C9C11001C677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1D264-D1C7-49D9-962B-206ADD20A32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199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F7F05-A7CC-4B85-B26E-930D403AD445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240F5-257D-4F30-9D5B-69AE3B417E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720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9B4E1-0BCC-4B49-B623-2E6DEB741083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E4C3D-CC64-4A19-A60E-1F17DBDD3F9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081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AA3AC-10EC-479B-88E6-6B9C986209D9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111DA-3527-4F3D-8C31-72CFEB0CB75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972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34245-6C7D-4E81-9AB2-F0EB421BFA25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034E9-4ACB-42E6-A2B2-2627EE859D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735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D8B82-4716-48A8-81AE-A7FC7B1535E0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A4EA3-388D-4DAD-936B-CED62B5FB1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487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99C3C-2AAC-43C8-9A57-C4D26454024B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2C041-DCA5-4EC8-99FF-1664A507E3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507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6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777DC-AC7A-4079-9287-B72D72CA5CE9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13670-8861-4786-9007-CF25F47402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11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660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3DDA7-3D4C-4C5C-B1C7-3DB7F40D2718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A9FEB-E333-4072-A2F0-7CB62DB5F3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09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1D8A3-1212-476D-A0D8-999F9B3AF01F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BC193-5E53-4AD7-A9BD-306B63C8D4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818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50"/>
            <a:ext cx="222885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3" y="274650"/>
            <a:ext cx="653415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016DA-E587-4277-A232-6B53E2A2B8D9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8EEFB-7126-44D8-81F1-A96C8F82007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555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471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660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435" y="4406903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688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1" y="1600203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2338" y="1600203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838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271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271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6774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971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788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435" y="4406903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688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43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538" y="273053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3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638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8810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1623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1" y="274641"/>
            <a:ext cx="603152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053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BF8C4-9FE7-47FC-BFD8-C9C11001C677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1D264-D1C7-49D9-962B-206ADD20A32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199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F7F05-A7CC-4B85-B26E-930D403AD445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240F5-257D-4F30-9D5B-69AE3B417E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720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9B4E1-0BCC-4B49-B623-2E6DEB741083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E4C3D-CC64-4A19-A60E-1F17DBDD3F9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081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AA3AC-10EC-479B-88E6-6B9C986209D9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111DA-3527-4F3D-8C31-72CFEB0CB75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9722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34245-6C7D-4E81-9AB2-F0EB421BFA25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034E9-4ACB-42E6-A2B2-2627EE859D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7351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D8B82-4716-48A8-81AE-A7FC7B1535E0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A4EA3-388D-4DAD-936B-CED62B5FB1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48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1" y="1600203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2338" y="1600203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8384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99C3C-2AAC-43C8-9A57-C4D26454024B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2C041-DCA5-4EC8-99FF-1664A507E3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5079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6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777DC-AC7A-4079-9287-B72D72CA5CE9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13670-8861-4786-9007-CF25F47402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113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3DDA7-3D4C-4C5C-B1C7-3DB7F40D2718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A9FEB-E333-4072-A2F0-7CB62DB5F3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099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1D8A3-1212-476D-A0D8-999F9B3AF01F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BC193-5E53-4AD7-A9BD-306B63C8D4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8189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50"/>
            <a:ext cx="222885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3" y="274650"/>
            <a:ext cx="653415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016DA-E587-4277-A232-6B53E2A2B8D9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8EEFB-7126-44D8-81F1-A96C8F82007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555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BF8C4-9FE7-47FC-BFD8-C9C11001C677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1D264-D1C7-49D9-962B-206ADD20A32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199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F7F05-A7CC-4B85-B26E-930D403AD445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240F5-257D-4F30-9D5B-69AE3B417E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720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9B4E1-0BCC-4B49-B623-2E6DEB741083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E4C3D-CC64-4A19-A60E-1F17DBDD3F9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0810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AA3AC-10EC-479B-88E6-6B9C986209D9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111DA-3527-4F3D-8C31-72CFEB0CB75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9722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34245-6C7D-4E81-9AB2-F0EB421BFA25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034E9-4ACB-42E6-A2B2-2627EE859D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73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271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271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6774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D8B82-4716-48A8-81AE-A7FC7B1535E0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A4EA3-388D-4DAD-936B-CED62B5FB1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4878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99C3C-2AAC-43C8-9A57-C4D26454024B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2C041-DCA5-4EC8-99FF-1664A507E3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5079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6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777DC-AC7A-4079-9287-B72D72CA5CE9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13670-8861-4786-9007-CF25F47402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1139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3DDA7-3D4C-4C5C-B1C7-3DB7F40D2718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A9FEB-E333-4072-A2F0-7CB62DB5F3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09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1D8A3-1212-476D-A0D8-999F9B3AF01F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BC193-5E53-4AD7-A9BD-306B63C8D4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818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81850" y="274650"/>
            <a:ext cx="222885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3" y="274650"/>
            <a:ext cx="653415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016DA-E587-4277-A232-6B53E2A2B8D9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8EEFB-7126-44D8-81F1-A96C8F82007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555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971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78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43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538" y="273053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3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63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5BBEAD13-0566-4C6C-97E7-55F17F24B09F}" type="datetimeFigureOut">
              <a:rPr lang="zh-TW" altLang="en-US" smtClean="0"/>
              <a:t>2020/10/8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新細明體" pitchFamily="18" charset="-120"/>
                <a:cs typeface="Heiti TC Light" charset="0"/>
                <a:sym typeface="Arial" charset="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88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050"/>
            <a:ext cx="9144000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9" y="242888"/>
            <a:ext cx="2060331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3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43" y="6308726"/>
            <a:ext cx="112981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7" descr="O:\業務行銷處\業務行銷處共用\ppt items\2012\caring icon\new caring final-09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93" y="6034088"/>
            <a:ext cx="159433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Heiti TC Light" charset="0"/>
                <a:cs typeface="Heiti TC Light" charset="0"/>
                <a:sym typeface="Arial" charset="0"/>
              </a:defRPr>
            </a:lvl1pPr>
          </a:lstStyle>
          <a:p>
            <a:pPr>
              <a:defRPr/>
            </a:pPr>
            <a:fld id="{33B6F399-73DB-4F40-B47F-E96335071890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Heiti TC Light" charset="0"/>
                <a:cs typeface="Heiti TC Light" charset="0"/>
                <a:sym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Heiti TC Light" charset="0"/>
                <a:cs typeface="Heiti TC Light" charset="0"/>
                <a:sym typeface="Arial" charset="0"/>
              </a:defRPr>
            </a:lvl1pPr>
          </a:lstStyle>
          <a:p>
            <a:pPr>
              <a:defRPr/>
            </a:pPr>
            <a:fld id="{1E549971-9F52-4B64-B3CE-2ECD7979A4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055" name="Picture 1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050"/>
            <a:ext cx="9144000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2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40" y="242888"/>
            <a:ext cx="2060331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3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44" y="6308728"/>
            <a:ext cx="112981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7" descr="O:\業務行銷處\業務行銷處共用\ppt items\2012\caring icon\new caring final-09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93" y="6034088"/>
            <a:ext cx="159433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050"/>
            <a:ext cx="9144000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9" y="242888"/>
            <a:ext cx="2060331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3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43" y="6308726"/>
            <a:ext cx="112981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7" descr="O:\業務行銷處\業務行銷處共用\ppt items\2012\caring icon\new caring final-09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93" y="6034088"/>
            <a:ext cx="159433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Heiti TC Light" charset="0"/>
                <a:cs typeface="Heiti TC Light" charset="0"/>
                <a:sym typeface="Arial" charset="0"/>
              </a:defRPr>
            </a:lvl1pPr>
          </a:lstStyle>
          <a:p>
            <a:pPr>
              <a:defRPr/>
            </a:pPr>
            <a:fld id="{33B6F399-73DB-4F40-B47F-E96335071890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Heiti TC Light" charset="0"/>
                <a:cs typeface="Heiti TC Light" charset="0"/>
                <a:sym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Heiti TC Light" charset="0"/>
                <a:cs typeface="Heiti TC Light" charset="0"/>
                <a:sym typeface="Arial" charset="0"/>
              </a:defRPr>
            </a:lvl1pPr>
          </a:lstStyle>
          <a:p>
            <a:pPr>
              <a:defRPr/>
            </a:pPr>
            <a:fld id="{1E549971-9F52-4B64-B3CE-2ECD7979A4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055" name="Picture 1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050"/>
            <a:ext cx="9144000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2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40" y="242888"/>
            <a:ext cx="2060331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3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44" y="6308728"/>
            <a:ext cx="112981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7" descr="O:\業務行銷處\業務行銷處共用\ppt items\2012\caring icon\new caring final-09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93" y="6034088"/>
            <a:ext cx="159433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Heiti TC Light" charset="0"/>
                <a:cs typeface="Heiti TC Light" charset="0"/>
                <a:sym typeface="Arial" charset="0"/>
              </a:defRPr>
            </a:lvl1pPr>
          </a:lstStyle>
          <a:p>
            <a:pPr>
              <a:defRPr/>
            </a:pPr>
            <a:fld id="{33B6F399-73DB-4F40-B47F-E96335071890}" type="datetime1">
              <a:rPr lang="zh-TW" altLang="en-US"/>
              <a:pPr>
                <a:defRPr/>
              </a:pPr>
              <a:t>2020/10/8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Heiti TC Light" charset="0"/>
                <a:cs typeface="Heiti TC Light" charset="0"/>
                <a:sym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Heiti TC Light" charset="0"/>
                <a:cs typeface="Heiti TC Light" charset="0"/>
                <a:sym typeface="Arial" charset="0"/>
              </a:defRPr>
            </a:lvl1pPr>
          </a:lstStyle>
          <a:p>
            <a:pPr>
              <a:defRPr/>
            </a:pPr>
            <a:fld id="{1E549971-9F52-4B64-B3CE-2ECD7979A4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055" name="Picture 1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050"/>
            <a:ext cx="9144000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2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40" y="242888"/>
            <a:ext cx="2060331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3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44" y="6308728"/>
            <a:ext cx="112981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7" descr="O:\業務行銷處\業務行銷處共用\ppt items\2012\caring icon\new caring final-09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93" y="6034088"/>
            <a:ext cx="159433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-99392"/>
            <a:ext cx="8229600" cy="720080"/>
          </a:xfrm>
        </p:spPr>
        <p:txBody>
          <a:bodyPr/>
          <a:lstStyle/>
          <a:p>
            <a:r>
              <a:rPr lang="en-US" altLang="zh-TW" dirty="0" smtClean="0"/>
              <a:t>Camera</a:t>
            </a:r>
            <a:r>
              <a:rPr lang="zh-TW" altLang="en-US" dirty="0" smtClean="0"/>
              <a:t> </a:t>
            </a:r>
            <a:r>
              <a:rPr lang="en-US" altLang="zh-TW" dirty="0" smtClean="0"/>
              <a:t>IQC</a:t>
            </a:r>
            <a:r>
              <a:rPr lang="zh-TW" altLang="en-US" dirty="0" smtClean="0"/>
              <a:t> </a:t>
            </a:r>
            <a:r>
              <a:rPr lang="en-US" altLang="zh-TW" dirty="0" smtClean="0"/>
              <a:t>test</a:t>
            </a:r>
            <a:r>
              <a:rPr lang="zh-TW" altLang="en-US" dirty="0" smtClean="0"/>
              <a:t> </a:t>
            </a:r>
            <a:r>
              <a:rPr lang="en-US" altLang="zh-TW" dirty="0" smtClean="0"/>
              <a:t>list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0525648"/>
              </p:ext>
            </p:extLst>
          </p:nvPr>
        </p:nvGraphicFramePr>
        <p:xfrm>
          <a:off x="107504" y="764704"/>
          <a:ext cx="8928992" cy="59766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9131"/>
                <a:gridCol w="2459771"/>
                <a:gridCol w="1394964"/>
                <a:gridCol w="1362050"/>
                <a:gridCol w="1210710"/>
                <a:gridCol w="832366"/>
              </a:tblGrid>
              <a:tr h="588271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2100" u="none" strike="noStrike" dirty="0" smtClean="0">
                          <a:effectLst/>
                        </a:rPr>
                        <a:t>For Camera</a:t>
                      </a:r>
                      <a:r>
                        <a:rPr lang="en-US" sz="2100" u="none" strike="noStrike" baseline="0" dirty="0" smtClean="0">
                          <a:effectLst/>
                        </a:rPr>
                        <a:t> IQC general test item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481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ND's test item</a:t>
                      </a:r>
                    </a:p>
                  </a:txBody>
                  <a:tcPr marL="5443" marR="5443" marT="5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</a:t>
                      </a:r>
                    </a:p>
                  </a:txBody>
                  <a:tcPr marL="5443" marR="5443" marT="5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</a:t>
                      </a:r>
                    </a:p>
                  </a:txBody>
                  <a:tcPr marL="5443" marR="5443" marT="5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zh-TW" altLang="en-US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chart</a:t>
                      </a:r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</a:p>
                  </a:txBody>
                  <a:tcPr marL="5443" marR="5443" marT="5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8863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Defect pixel test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each pixel compare to neighbor 7*7 block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 to Omni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OQC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&lt;20 pixel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White</a:t>
                      </a:r>
                      <a:r>
                        <a:rPr lang="zh-TW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 </a:t>
                      </a:r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chart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RAW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</a:tr>
              <a:tr h="38257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SFR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 err="1">
                          <a:effectLst/>
                        </a:rPr>
                        <a:t>Specfic</a:t>
                      </a:r>
                      <a:r>
                        <a:rPr lang="en-US" sz="1200" u="none" strike="noStrike" dirty="0">
                          <a:effectLst/>
                        </a:rPr>
                        <a:t> SFR formula (calculate </a:t>
                      </a:r>
                      <a:r>
                        <a:rPr lang="en-US" sz="1200" u="none" strike="noStrike" dirty="0" smtClean="0">
                          <a:effectLst/>
                        </a:rPr>
                        <a:t> the </a:t>
                      </a:r>
                      <a:r>
                        <a:rPr lang="en-US" sz="1200" u="none" strike="noStrike" dirty="0">
                          <a:effectLst/>
                        </a:rPr>
                        <a:t>B/W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bondary</a:t>
                      </a:r>
                      <a:r>
                        <a:rPr lang="en-US" sz="1200" u="none" strike="noStrike" dirty="0" smtClean="0">
                          <a:effectLst/>
                        </a:rPr>
                        <a:t> total</a:t>
                      </a:r>
                      <a:r>
                        <a:rPr lang="zh-TW" altLang="en-US" sz="12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zh-TW" sz="1200" u="none" strike="noStrike" baseline="0" dirty="0" smtClean="0">
                          <a:effectLst/>
                        </a:rPr>
                        <a:t>16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blocks</a:t>
                      </a:r>
                      <a:r>
                        <a:rPr lang="en-US" sz="1200" u="none" strike="noStrike" dirty="0" smtClean="0">
                          <a:effectLst/>
                        </a:rPr>
                        <a:t>)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 smtClean="0">
                          <a:effectLst/>
                        </a:rPr>
                        <a:t>ND</a:t>
                      </a:r>
                      <a:r>
                        <a:rPr lang="en-US" altLang="zh-TW" sz="1200" u="none" strike="noStrike" baseline="0" dirty="0" smtClean="0">
                          <a:effectLst/>
                        </a:rPr>
                        <a:t> o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wn code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100" u="none" strike="noStrike" dirty="0" smtClean="0">
                          <a:effectLst/>
                        </a:rPr>
                        <a:t>0.5F</a:t>
                      </a:r>
                      <a:r>
                        <a:rPr lang="en-US" altLang="zh-TW" sz="1100" u="none" strike="noStrike" baseline="0" dirty="0" smtClean="0">
                          <a:effectLst/>
                        </a:rPr>
                        <a:t> &gt;0.3 @1/2NY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Omni</a:t>
                      </a:r>
                      <a:r>
                        <a:rPr lang="en-US" altLang="zh-TW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 SFR chart</a:t>
                      </a:r>
                      <a:endParaRPr lang="zh-TW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BMP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</a:tr>
              <a:tr h="38257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0.2F &gt;</a:t>
                      </a:r>
                      <a:r>
                        <a:rPr lang="en-US" sz="1100" u="none" strike="noStrike" dirty="0" smtClean="0">
                          <a:effectLst/>
                        </a:rPr>
                        <a:t>0.35 </a:t>
                      </a:r>
                      <a:r>
                        <a:rPr lang="en-US" altLang="zh-TW" sz="1100" u="none" strike="noStrike" baseline="0" dirty="0" smtClean="0">
                          <a:effectLst/>
                        </a:rPr>
                        <a:t>@1/2NY</a:t>
                      </a:r>
                      <a:endParaRPr lang="en-US" altLang="zh-TW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43" marR="5443" marT="5443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039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Uniformity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Mean[Corner]/Mean center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 to Omni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OQC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0.2F &gt;0.6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White</a:t>
                      </a:r>
                      <a:r>
                        <a:rPr lang="zh-TW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 </a:t>
                      </a:r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chart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RAW</a:t>
                      </a:r>
                    </a:p>
                    <a:p>
                      <a:pPr algn="ctr" rtl="0" fontAlgn="ctr"/>
                      <a:endParaRPr lang="zh-TW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</a:tr>
              <a:tr h="67770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Color 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All pixel mean of each color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 to Omni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OQC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0.9&lt;R/G&lt;1.1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White</a:t>
                      </a:r>
                      <a:r>
                        <a:rPr lang="zh-TW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 </a:t>
                      </a:r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chart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/>
                      </a:endParaRPr>
                    </a:p>
                  </a:txBody>
                  <a:tcPr marL="5443" marR="5443" marT="5443" marB="0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RAW</a:t>
                      </a:r>
                    </a:p>
                    <a:p>
                      <a:pPr algn="ctr" rtl="0" fontAlgn="ctr"/>
                      <a:endParaRPr lang="zh-TW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</a:tr>
              <a:tr h="6886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0.5&lt;B/G&lt;0.9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88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>
                          <a:effectLst/>
                        </a:rPr>
                        <a:t>Dust/Spot test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4*4 compare to neighbor 9*9 block with each divided color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 to Omni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OQC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100" u="none" strike="noStrike" dirty="0">
                          <a:effectLst/>
                        </a:rPr>
                        <a:t>0.07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White</a:t>
                      </a:r>
                      <a:r>
                        <a:rPr lang="zh-TW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 </a:t>
                      </a:r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</a:rPr>
                        <a:t>chart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RAW</a:t>
                      </a:r>
                      <a:endParaRPr lang="en-US" altLang="zh-TW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43" marR="5443" marT="5443" marB="0" anchor="ctr"/>
                </a:tc>
              </a:tr>
              <a:tr h="5137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Dark 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The average of hole image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 to Omni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OQC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 err="1">
                          <a:effectLst/>
                        </a:rPr>
                        <a:t>Avg</a:t>
                      </a:r>
                      <a:r>
                        <a:rPr lang="en-US" sz="1100" u="none" strike="noStrike" dirty="0">
                          <a:effectLst/>
                        </a:rPr>
                        <a:t> &lt;12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Dark</a:t>
                      </a:r>
                      <a:r>
                        <a:rPr lang="zh-TW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 </a:t>
                      </a:r>
                      <a:endParaRPr lang="zh-TW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RAW</a:t>
                      </a:r>
                    </a:p>
                    <a:p>
                      <a:pPr algn="ctr" rtl="0" fontAlgn="ctr"/>
                      <a:endParaRPr lang="zh-TW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</a:tr>
              <a:tr h="51374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Contrast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Calculate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the difference of boundary black and edge black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ND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own </a:t>
                      </a:r>
                      <a:r>
                        <a:rPr lang="en-US" sz="1200" u="none" strike="noStrike" dirty="0">
                          <a:effectLst/>
                        </a:rPr>
                        <a:t>rule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12</a:t>
                      </a:r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(TBD)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/>
                        </a:rPr>
                        <a:t>(TBD)</a:t>
                      </a:r>
                      <a:endParaRPr lang="zh-TW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BMP</a:t>
                      </a:r>
                    </a:p>
                  </a:txBody>
                  <a:tcPr marL="5443" marR="5443" marT="5443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16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57200" y="-99392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TW" sz="4000" dirty="0" smtClean="0"/>
              <a:t>Endoscope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OQC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test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list</a:t>
            </a:r>
            <a:endParaRPr lang="zh-TW" altLang="en-US" sz="40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08800"/>
              </p:ext>
            </p:extLst>
          </p:nvPr>
        </p:nvGraphicFramePr>
        <p:xfrm>
          <a:off x="107504" y="692694"/>
          <a:ext cx="8928992" cy="61206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8971"/>
                <a:gridCol w="2420006"/>
                <a:gridCol w="1251728"/>
                <a:gridCol w="1585522"/>
                <a:gridCol w="1138669"/>
                <a:gridCol w="864096"/>
              </a:tblGrid>
              <a:tr h="5131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For</a:t>
                      </a:r>
                      <a:r>
                        <a:rPr lang="en-US" sz="24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finish sample of the hand piece endoscope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94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Item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Algorithm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Source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SPEC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zh-TW" alt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chart</a:t>
                      </a: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Remark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266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Sensitivity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of lighting condition</a:t>
                      </a:r>
                      <a:r>
                        <a:rPr lang="en-US" sz="12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33ms exposure time &amp; 1XGain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dirty="0" err="1" smtClean="0">
                          <a:effectLst/>
                        </a:rPr>
                        <a:t>ND'own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 rule</a:t>
                      </a:r>
                      <a:endParaRPr lang="en-US" altLang="zh-TW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Avg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&gt;200 @ 1lum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White Chart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</a:tr>
              <a:tr h="54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White Balance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Adjust R/G/B gain to be </a:t>
                      </a:r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equal,</a:t>
                      </a:r>
                      <a:r>
                        <a:rPr lang="en-US" sz="12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check if the R,G,B value is the same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dirty="0" err="1" smtClean="0">
                          <a:effectLst/>
                        </a:rPr>
                        <a:t>ND'own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 rule</a:t>
                      </a:r>
                      <a:endParaRPr lang="en-US" altLang="zh-TW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&lt;3% TBD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White Chart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</a:tr>
              <a:tr h="58771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SFR</a:t>
                      </a:r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 err="1">
                          <a:effectLst/>
                        </a:rPr>
                        <a:t>Specfic</a:t>
                      </a:r>
                      <a:r>
                        <a:rPr lang="en-US" sz="1200" u="none" strike="noStrike" dirty="0">
                          <a:effectLst/>
                        </a:rPr>
                        <a:t> SFR formula (calculate the B/W </a:t>
                      </a:r>
                      <a:r>
                        <a:rPr lang="en-US" sz="1200" u="none" strike="noStrike" dirty="0" err="1">
                          <a:effectLst/>
                        </a:rPr>
                        <a:t>bondary</a:t>
                      </a:r>
                      <a:r>
                        <a:rPr lang="en-US" sz="1200" u="none" strike="noStrike" dirty="0">
                          <a:effectLst/>
                        </a:rPr>
                        <a:t>)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 smtClean="0">
                          <a:effectLst/>
                        </a:rPr>
                        <a:t>ND</a:t>
                      </a:r>
                      <a:r>
                        <a:rPr lang="en-US" altLang="zh-TW" sz="1200" u="none" strike="noStrike" baseline="0" dirty="0" smtClean="0">
                          <a:effectLst/>
                        </a:rPr>
                        <a:t> o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wn code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u="none" strike="noStrike" dirty="0" smtClean="0">
                          <a:effectLst/>
                        </a:rPr>
                        <a:t>0.2F</a:t>
                      </a:r>
                      <a:r>
                        <a:rPr lang="en-US" altLang="zh-TW" sz="1100" u="none" strike="noStrike" baseline="0" dirty="0" smtClean="0">
                          <a:effectLst/>
                        </a:rPr>
                        <a:t> &gt;0.5 @1/2NY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B/W chart</a:t>
                      </a:r>
                      <a:endParaRPr lang="zh-TW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5443" marR="5443" marT="5443" marB="0" anchor="ctr"/>
                </a:tc>
              </a:tr>
              <a:tr h="5142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smtClean="0">
                          <a:effectLst/>
                        </a:rPr>
                        <a:t>Uniformity-2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AVG[Up/Down/Left/Right        ] divided AVG[Center] 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 smtClean="0">
                          <a:effectLst/>
                        </a:rPr>
                        <a:t>refer to ACT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&lt;15% (TBD)</a:t>
                      </a:r>
                      <a:endParaRPr lang="en-US" altLang="zh-TW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White Chart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</a:tr>
              <a:tr h="258682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Color </a:t>
                      </a:r>
                      <a:r>
                        <a:rPr lang="en-US" sz="1600" b="1" u="none" strike="noStrike" dirty="0" smtClean="0">
                          <a:effectLst/>
                        </a:rPr>
                        <a:t>response-2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 row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sz="12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mean of R/G/B value, and check if the value is under the SPEC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refer to </a:t>
                      </a:r>
                      <a:r>
                        <a:rPr lang="en-US" sz="1200" u="none" strike="noStrike" dirty="0" smtClean="0">
                          <a:effectLst/>
                        </a:rPr>
                        <a:t>ACT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TBD</a:t>
                      </a:r>
                      <a:endParaRPr lang="en-US" altLang="zh-TW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Red </a:t>
                      </a:r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Chart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</a:tr>
              <a:tr h="234996">
                <a:tc vMerge="1">
                  <a:txBody>
                    <a:bodyPr/>
                    <a:lstStyle/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TBD</a:t>
                      </a:r>
                      <a:endParaRPr lang="en-US" altLang="zh-TW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Green </a:t>
                      </a:r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Chart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</a:tr>
              <a:tr h="240985">
                <a:tc vMerge="1">
                  <a:txBody>
                    <a:bodyPr/>
                    <a:lstStyle/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TBD</a:t>
                      </a:r>
                      <a:endParaRPr lang="en-US" altLang="zh-TW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Blue </a:t>
                      </a:r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Chart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</a:tr>
              <a:tr h="5877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Dust/Spot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u="none" strike="noStrike" dirty="0" smtClean="0">
                          <a:effectLst/>
                        </a:rPr>
                        <a:t>each pixel compare to neighbor 7*7 block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refer to Omni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0.07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White Chart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</a:tr>
              <a:tr h="4256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Dark response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the mean of dark level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refer to Omni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Avg</a:t>
                      </a:r>
                      <a:r>
                        <a:rPr lang="en-US" sz="1200" u="none" strike="noStrike" dirty="0">
                          <a:effectLst/>
                        </a:rPr>
                        <a:t> &lt;12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Dark</a:t>
                      </a:r>
                      <a:endParaRPr lang="en-US" altLang="zh-TW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</a:tr>
              <a:tr h="48145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Noise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</a:t>
                      </a:r>
                      <a:r>
                        <a:rPr lang="en-US" sz="12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division of total </a:t>
                      </a:r>
                      <a:r>
                        <a:rPr lang="en-US" sz="12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refer to J&amp;J</a:t>
                      </a:r>
                      <a:endParaRPr lang="en-US" altLang="zh-TW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TBD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Dark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</a:tr>
              <a:tr h="380102">
                <a:tc vMerge="1">
                  <a:txBody>
                    <a:bodyPr/>
                    <a:lstStyle/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</a:t>
                      </a:r>
                      <a:r>
                        <a:rPr lang="en-US" altLang="zh-TW" sz="12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division of  two frames difference in each pixel</a:t>
                      </a:r>
                      <a:endParaRPr lang="en-US" altLang="zh-TW" sz="12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refer to J&amp;J</a:t>
                      </a:r>
                      <a:endParaRPr lang="en-US" altLang="zh-TW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TBD</a:t>
                      </a:r>
                      <a:endParaRPr lang="en-US" altLang="zh-TW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Dark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</a:tr>
              <a:tr h="4256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Stray light*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the dark uniformity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ND'own</a:t>
                      </a:r>
                      <a:r>
                        <a:rPr lang="en-US" sz="1200" u="none" strike="noStrike" dirty="0">
                          <a:effectLst/>
                        </a:rPr>
                        <a:t> rule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TBD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Dark</a:t>
                      </a:r>
                      <a:r>
                        <a:rPr 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微軟正黑體"/>
                          <a:ea typeface="+mn-ea"/>
                          <a:cs typeface="+mn-cs"/>
                        </a:rPr>
                        <a:t> Box        with lighting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軟正黑體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4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97910" y="6001485"/>
            <a:ext cx="3230635" cy="817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33783"/>
            <a:ext cx="3384376" cy="560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8480" y="1090020"/>
            <a:ext cx="811112" cy="998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3564" y="6264696"/>
            <a:ext cx="3264299" cy="467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07504" y="2100369"/>
            <a:ext cx="792088" cy="41044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47826" y="3706742"/>
            <a:ext cx="55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Test</a:t>
            </a:r>
          </a:p>
          <a:p>
            <a:r>
              <a:rPr lang="en-US" altLang="zh-TW" sz="1200" dirty="0" smtClean="0">
                <a:solidFill>
                  <a:srgbClr val="FF0000"/>
                </a:solidFill>
              </a:rPr>
              <a:t>Item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496" y="719183"/>
            <a:ext cx="9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Procedure</a:t>
            </a:r>
            <a:endParaRPr lang="zh-TW" altLang="en-US" sz="1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347863" y="6392970"/>
            <a:ext cx="9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Procedure</a:t>
            </a:r>
            <a:endParaRPr lang="zh-TW" altLang="en-US" sz="1200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36651"/>
              </p:ext>
            </p:extLst>
          </p:nvPr>
        </p:nvGraphicFramePr>
        <p:xfrm>
          <a:off x="1301734" y="908720"/>
          <a:ext cx="7806770" cy="5313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494"/>
                <a:gridCol w="713679"/>
                <a:gridCol w="540015"/>
                <a:gridCol w="566914"/>
                <a:gridCol w="1471052"/>
                <a:gridCol w="1131462"/>
                <a:gridCol w="1008112"/>
                <a:gridCol w="1254042"/>
              </a:tblGrid>
              <a:tr h="233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Item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Lighting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Target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Image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Algorithm/Correction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</a:t>
                      </a:r>
                    </a:p>
                  </a:txBody>
                  <a:tcPr marL="6175" marR="6175" marT="617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smtClean="0">
                          <a:effectLst/>
                        </a:rPr>
                        <a:t>Failure </a:t>
                      </a:r>
                      <a:r>
                        <a:rPr lang="en-US" sz="1200" b="1" u="none" strike="noStrike" dirty="0">
                          <a:effectLst/>
                        </a:rPr>
                        <a:t>Cause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</a:p>
                  </a:txBody>
                  <a:tcPr marL="6175" marR="6175" marT="6175" marB="0" anchor="b"/>
                </a:tc>
              </a:tr>
              <a:tr h="5573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White Balance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DUT Led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White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Color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RGB gain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1&lt;R&lt;1.34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1&lt;G&lt;1.1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1&lt;B&lt;1.63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LED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Sensor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Assembling</a:t>
                      </a:r>
                      <a:endParaRPr lang="en-US" sz="1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</a:rPr>
                        <a:t>Partially</a:t>
                      </a:r>
                      <a:r>
                        <a:rPr lang="en-US" altLang="zh-TW" sz="1000" b="0" i="0" u="none" strike="noStrike" baseline="0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</a:rPr>
                        <a:t> understand</a:t>
                      </a:r>
                      <a:endParaRPr lang="zh-TW" altLang="en-US" sz="1000" b="0" i="0" u="none" strike="noStrike" dirty="0">
                        <a:solidFill>
                          <a:srgbClr val="000099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</a:tr>
              <a:tr h="3715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Uniformity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DUT Led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White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Gray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Sigma1-high removed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900" u="none" strike="noStrike" dirty="0" smtClean="0">
                          <a:effectLst/>
                        </a:rPr>
                        <a:t>Center, Edge,</a:t>
                      </a:r>
                      <a:r>
                        <a:rPr lang="en-US" sz="900" u="none" strike="noStrike" baseline="0" dirty="0" smtClean="0">
                          <a:effectLst/>
                        </a:rPr>
                        <a:t> Corner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Min/AVG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(TBD)</a:t>
                      </a:r>
                      <a:endParaRPr lang="en-US" sz="1000" b="1" i="0" u="none" strike="noStrike">
                        <a:solidFill>
                          <a:srgbClr val="31869B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Sensor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Assembling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Partially</a:t>
                      </a:r>
                      <a:r>
                        <a:rPr lang="en-US" altLang="zh-TW" sz="1000" b="0" i="0" u="none" strike="noStrike" kern="1200" baseline="0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000" b="0" i="0" u="none" strike="noStrike" kern="1200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understand</a:t>
                      </a:r>
                      <a:endParaRPr lang="zh-TW" altLang="en-US" sz="1000" b="0" i="0" u="none" strike="noStrike" kern="1200" dirty="0" smtClean="0">
                        <a:solidFill>
                          <a:srgbClr val="00009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75" marR="6175" marT="6175" marB="0" anchor="ctr"/>
                </a:tc>
              </a:tr>
              <a:tr h="5573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Sensitivity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DUT Led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White</a:t>
                      </a:r>
                      <a:endParaRPr lang="en-US" sz="1000" b="1" i="0" u="none" strike="noStrike">
                        <a:solidFill>
                          <a:srgbClr val="31869B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(TBD)</a:t>
                      </a:r>
                      <a:endParaRPr lang="en-US" sz="1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AEC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R32Bank0 [0x5020]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effectLst/>
                        </a:rPr>
                        <a:t>90~340</a:t>
                      </a:r>
                      <a:endParaRPr lang="en-US" altLang="zh-TW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LED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Sensor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Assembling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Partially understand</a:t>
                      </a:r>
                      <a:endParaRPr lang="zh-TW" altLang="en-US" sz="1000" b="0" i="0" u="none" strike="noStrike" kern="1200" dirty="0" smtClean="0">
                        <a:solidFill>
                          <a:srgbClr val="00009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</a:tr>
              <a:tr h="3715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Spot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DUT Led</a:t>
                      </a:r>
                      <a:endParaRPr lang="en-US" sz="1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White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(TBD)</a:t>
                      </a:r>
                      <a:endParaRPr lang="en-US" sz="1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After sensitivity test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Manually inspect?</a:t>
                      </a:r>
                      <a:endParaRPr lang="en-US" sz="1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Sensor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Assembling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Partially understand</a:t>
                      </a:r>
                      <a:endParaRPr lang="zh-TW" altLang="en-US" sz="1000" b="0" i="0" u="none" strike="noStrike" kern="1200" dirty="0" smtClean="0">
                        <a:solidFill>
                          <a:srgbClr val="00009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</a:tr>
              <a:tr h="3715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effectLst/>
                        </a:rPr>
                        <a:t>Resolution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DUT Led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MTF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(TBD)</a:t>
                      </a:r>
                      <a:endParaRPr lang="en-US" sz="1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Angled 5~10degree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&gt;40  @MTF50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&gt;115 @MTF10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Camera lens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Assembling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i="0" u="none" strike="noStrike" kern="1200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Rarely understand</a:t>
                      </a:r>
                      <a:endParaRPr lang="en-US" sz="1000" b="0" i="0" u="none" strike="noStrike" kern="1200" dirty="0">
                        <a:solidFill>
                          <a:srgbClr val="00009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75" marR="6175" marT="6175" marB="0" anchor="ctr"/>
                </a:tc>
              </a:tr>
              <a:tr h="1651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Color response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DUT Led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Red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Blue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Green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Color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Average by FPGA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@R target</a:t>
                      </a:r>
                      <a:r>
                        <a:rPr lang="pt-BR" sz="850" u="none" strike="noStrike" dirty="0">
                          <a:effectLst/>
                        </a:rPr>
                        <a:t/>
                      </a:r>
                      <a:br>
                        <a:rPr lang="pt-BR" sz="850" u="none" strike="noStrike" dirty="0">
                          <a:effectLst/>
                        </a:rPr>
                      </a:br>
                      <a:r>
                        <a:rPr lang="pt-BR" sz="850" u="none" strike="noStrike" dirty="0">
                          <a:effectLst/>
                        </a:rPr>
                        <a:t>930&gt;R&gt;870,</a:t>
                      </a:r>
                      <a:br>
                        <a:rPr lang="pt-BR" sz="850" u="none" strike="noStrike" dirty="0">
                          <a:effectLst/>
                        </a:rPr>
                      </a:br>
                      <a:r>
                        <a:rPr lang="pt-BR" sz="850" u="none" strike="noStrike" dirty="0">
                          <a:effectLst/>
                        </a:rPr>
                        <a:t>360&gt;G&gt;300,</a:t>
                      </a:r>
                      <a:br>
                        <a:rPr lang="pt-BR" sz="850" u="none" strike="noStrike" dirty="0">
                          <a:effectLst/>
                        </a:rPr>
                      </a:br>
                      <a:r>
                        <a:rPr lang="pt-BR" sz="850" u="none" strike="noStrike" dirty="0">
                          <a:effectLst/>
                        </a:rPr>
                        <a:t>275&gt;B&gt;175</a:t>
                      </a:r>
                      <a:br>
                        <a:rPr lang="pt-BR" sz="850" u="none" strike="noStrike" dirty="0">
                          <a:effectLst/>
                        </a:rPr>
                      </a:br>
                      <a:r>
                        <a:rPr lang="pt-BR" sz="850" u="none" strike="noStrike" dirty="0">
                          <a:solidFill>
                            <a:srgbClr val="00B050"/>
                          </a:solidFill>
                          <a:effectLst/>
                        </a:rPr>
                        <a:t>@G target</a:t>
                      </a:r>
                      <a:r>
                        <a:rPr lang="pt-BR" sz="850" u="none" strike="noStrike" dirty="0">
                          <a:effectLst/>
                        </a:rPr>
                        <a:t/>
                      </a:r>
                      <a:br>
                        <a:rPr lang="pt-BR" sz="850" u="none" strike="noStrike" dirty="0">
                          <a:effectLst/>
                        </a:rPr>
                      </a:br>
                      <a:r>
                        <a:rPr lang="pt-BR" sz="850" u="none" strike="noStrike" dirty="0">
                          <a:effectLst/>
                        </a:rPr>
                        <a:t>632&gt;R&gt;546</a:t>
                      </a:r>
                      <a:br>
                        <a:rPr lang="pt-BR" sz="850" u="none" strike="noStrike" dirty="0">
                          <a:effectLst/>
                        </a:rPr>
                      </a:br>
                      <a:r>
                        <a:rPr lang="pt-BR" sz="850" u="none" strike="noStrike" dirty="0">
                          <a:effectLst/>
                        </a:rPr>
                        <a:t>930&gt;G&gt;870</a:t>
                      </a:r>
                      <a:br>
                        <a:rPr lang="pt-BR" sz="850" u="none" strike="noStrike" dirty="0">
                          <a:effectLst/>
                        </a:rPr>
                      </a:br>
                      <a:r>
                        <a:rPr lang="pt-BR" sz="850" u="none" strike="noStrike" dirty="0">
                          <a:effectLst/>
                        </a:rPr>
                        <a:t>625&gt;B&gt;475</a:t>
                      </a:r>
                      <a:br>
                        <a:rPr lang="pt-BR" sz="850" u="none" strike="noStrike" dirty="0">
                          <a:effectLst/>
                        </a:rPr>
                      </a:br>
                      <a:r>
                        <a:rPr lang="pt-BR" sz="850" u="none" strike="noStrike" dirty="0">
                          <a:solidFill>
                            <a:srgbClr val="0000FF"/>
                          </a:solidFill>
                          <a:effectLst/>
                        </a:rPr>
                        <a:t>@B target</a:t>
                      </a:r>
                      <a:r>
                        <a:rPr lang="pt-BR" sz="850" u="none" strike="noStrike" dirty="0">
                          <a:effectLst/>
                        </a:rPr>
                        <a:t/>
                      </a:r>
                      <a:br>
                        <a:rPr lang="pt-BR" sz="850" u="none" strike="noStrike" dirty="0">
                          <a:effectLst/>
                        </a:rPr>
                      </a:br>
                      <a:r>
                        <a:rPr lang="pt-BR" sz="850" u="none" strike="noStrike" dirty="0">
                          <a:effectLst/>
                        </a:rPr>
                        <a:t>425&gt;R&gt;275</a:t>
                      </a:r>
                      <a:br>
                        <a:rPr lang="pt-BR" sz="850" u="none" strike="noStrike" dirty="0">
                          <a:effectLst/>
                        </a:rPr>
                      </a:br>
                      <a:r>
                        <a:rPr lang="pt-BR" sz="850" u="none" strike="noStrike" dirty="0">
                          <a:effectLst/>
                        </a:rPr>
                        <a:t>525&gt;G&gt;375</a:t>
                      </a:r>
                      <a:br>
                        <a:rPr lang="pt-BR" sz="850" u="none" strike="noStrike" dirty="0">
                          <a:effectLst/>
                        </a:rPr>
                      </a:br>
                      <a:r>
                        <a:rPr lang="pt-BR" sz="850" u="none" strike="noStrike" dirty="0">
                          <a:effectLst/>
                        </a:rPr>
                        <a:t>930&gt;B&gt;870</a:t>
                      </a:r>
                      <a:endParaRPr lang="pt-BR" sz="85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LED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Sensor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Partially understand</a:t>
                      </a:r>
                      <a:endParaRPr lang="zh-TW" altLang="en-US" sz="1000" b="0" i="0" u="none" strike="noStrike" kern="1200" dirty="0" smtClean="0">
                        <a:solidFill>
                          <a:srgbClr val="00009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</a:tr>
              <a:tr h="688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Noise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Dark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None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Gray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Off all image adjusted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Function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Sigma1-low removed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Check SNR of 200*200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65&gt;SNR&gt;55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Sensor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Rarely understand</a:t>
                      </a:r>
                    </a:p>
                    <a:p>
                      <a:pPr algn="l" fontAlgn="ctr"/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</a:tr>
              <a:tr h="2408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Button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None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</a:rPr>
                        <a:t>None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None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Check the </a:t>
                      </a:r>
                      <a:r>
                        <a:rPr lang="en-US" sz="1000" u="none" strike="noStrike" dirty="0" err="1">
                          <a:effectLst/>
                        </a:rPr>
                        <a:t>EEprom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Value changed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u="none" strike="noStrike" dirty="0" smtClean="0">
                          <a:effectLst/>
                        </a:rPr>
                        <a:t>Assembling</a:t>
                      </a:r>
                      <a:endParaRPr lang="en-US" altLang="zh-TW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understand</a:t>
                      </a:r>
                    </a:p>
                  </a:txBody>
                  <a:tcPr marL="6175" marR="6175" marT="6175" marB="0" anchor="ctr"/>
                </a:tc>
              </a:tr>
              <a:tr h="26951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Stray</a:t>
                      </a:r>
                      <a:r>
                        <a:rPr lang="zh-TW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 </a:t>
                      </a:r>
                      <a:r>
                        <a:rPr lang="en-US" altLang="zh-TW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light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DUT Led</a:t>
                      </a:r>
                      <a:endParaRPr lang="en-US" altLang="zh-TW" sz="1000" b="1" i="0" u="none" strike="noStrike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Dark</a:t>
                      </a:r>
                      <a:r>
                        <a:rPr lang="zh-TW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u="none" strike="noStrike" dirty="0" smtClean="0">
                          <a:effectLst/>
                        </a:rPr>
                        <a:t>Gray</a:t>
                      </a:r>
                      <a:endParaRPr lang="en-US" altLang="zh-TW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u="none" strike="noStrike" dirty="0" smtClean="0">
                          <a:effectLst/>
                        </a:rPr>
                        <a:t>Assembling</a:t>
                      </a:r>
                      <a:endParaRPr lang="en-US" altLang="zh-TW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175" marR="6175" marT="617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u="none" strike="noStrike" kern="1200" dirty="0" smtClean="0">
                          <a:solidFill>
                            <a:srgbClr val="0000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Partially understand</a:t>
                      </a:r>
                      <a:endParaRPr lang="zh-TW" altLang="en-US" sz="1000" b="0" i="0" u="none" strike="noStrike" kern="1200" dirty="0" smtClean="0">
                        <a:solidFill>
                          <a:srgbClr val="00009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75" marR="6175" marT="6175" marB="0" anchor="ctr"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812360" y="1113711"/>
            <a:ext cx="1224137" cy="5091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457200" y="-99392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TW" sz="4000" dirty="0" smtClean="0"/>
              <a:t>ACT FCO test list 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7919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97910" y="6041554"/>
            <a:ext cx="3230635" cy="817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457200" y="-99392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TW" sz="4000" dirty="0" smtClean="0"/>
              <a:t>Sensitivity</a:t>
            </a:r>
            <a:endParaRPr lang="en-US" altLang="zh-TW" sz="4000" dirty="0">
              <a:solidFill>
                <a:srgbClr val="000000"/>
              </a:solidFill>
              <a:latin typeface="新細明體"/>
            </a:endParaRPr>
          </a:p>
          <a:p>
            <a:endParaRPr lang="zh-TW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319" y="836712"/>
            <a:ext cx="6487362" cy="48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051720" y="302005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Fix the light intensity and to get the mean of whole picture.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20072" y="3812140"/>
            <a:ext cx="864096" cy="131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7" y="5832155"/>
            <a:ext cx="56483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07504" y="6250229"/>
            <a:ext cx="90364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0099"/>
                </a:solidFill>
              </a:rPr>
              <a:t>Note: Fix the luminance @ 1lumin and exposure time and gain to check the mean level</a:t>
            </a:r>
            <a:endParaRPr lang="zh-TW" altLang="en-US" sz="20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52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866820" y="6008015"/>
            <a:ext cx="3230635" cy="817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16900" y="0"/>
            <a:ext cx="810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/>
              <a:t>White balance</a:t>
            </a:r>
            <a:endParaRPr lang="zh-TW" altLang="en-US" sz="4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43608" y="5183407"/>
            <a:ext cx="352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R,G,B (diff) &lt; 3% (TBD)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3596" y="5738976"/>
            <a:ext cx="821683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0099"/>
                </a:solidFill>
              </a:rPr>
              <a:t>Note: Separated and calculated average of each</a:t>
            </a:r>
            <a:r>
              <a:rPr lang="zh-TW" altLang="en-US" sz="2000" dirty="0" smtClean="0">
                <a:solidFill>
                  <a:srgbClr val="000099"/>
                </a:solidFill>
              </a:rPr>
              <a:t> </a:t>
            </a:r>
            <a:r>
              <a:rPr lang="en-US" altLang="zh-TW" sz="2000" dirty="0" smtClean="0">
                <a:solidFill>
                  <a:srgbClr val="000099"/>
                </a:solidFill>
              </a:rPr>
              <a:t>R,G,B channel individually </a:t>
            </a:r>
            <a:endParaRPr lang="zh-TW" altLang="en-US" sz="2000" dirty="0">
              <a:solidFill>
                <a:srgbClr val="000099"/>
              </a:solidFill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8" y="1196752"/>
            <a:ext cx="7488832" cy="3672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3778588" y="2636912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866820" y="2636912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767566" y="4412436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89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9533" y="-10959"/>
            <a:ext cx="8229600" cy="775663"/>
          </a:xfrm>
        </p:spPr>
        <p:txBody>
          <a:bodyPr/>
          <a:lstStyle/>
          <a:p>
            <a:r>
              <a:rPr lang="en-US" altLang="zh-TW" sz="4000" dirty="0" smtClean="0"/>
              <a:t>SFR test</a:t>
            </a:r>
            <a:endParaRPr lang="zh-TW" altLang="en-US" sz="40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268760"/>
            <a:ext cx="5544616" cy="353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86840" y="1500219"/>
            <a:ext cx="2826663" cy="280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423495" y="2314315"/>
            <a:ext cx="576064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51520" y="5157192"/>
            <a:ext cx="871296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0099"/>
                </a:solidFill>
              </a:rPr>
              <a:t>Note: Calculated</a:t>
            </a:r>
            <a:r>
              <a:rPr lang="zh-TW" altLang="en-US" sz="2000" dirty="0" smtClean="0">
                <a:solidFill>
                  <a:srgbClr val="000099"/>
                </a:solidFill>
              </a:rPr>
              <a:t> </a:t>
            </a:r>
            <a:r>
              <a:rPr lang="en-US" altLang="zh-TW" sz="2000" dirty="0" smtClean="0">
                <a:solidFill>
                  <a:srgbClr val="000099"/>
                </a:solidFill>
              </a:rPr>
              <a:t>the single part of </a:t>
            </a:r>
            <a:r>
              <a:rPr lang="zh-TW" altLang="en-US" sz="2000" dirty="0" smtClean="0">
                <a:solidFill>
                  <a:srgbClr val="000099"/>
                </a:solidFill>
              </a:rPr>
              <a:t> </a:t>
            </a:r>
            <a:r>
              <a:rPr lang="en-US" altLang="zh-TW" sz="2000" dirty="0" smtClean="0">
                <a:solidFill>
                  <a:srgbClr val="000099"/>
                </a:solidFill>
              </a:rPr>
              <a:t>B/W</a:t>
            </a:r>
            <a:r>
              <a:rPr lang="zh-TW" altLang="en-US" sz="2000" dirty="0" smtClean="0">
                <a:solidFill>
                  <a:srgbClr val="000099"/>
                </a:solidFill>
              </a:rPr>
              <a:t> </a:t>
            </a:r>
            <a:r>
              <a:rPr lang="en-US" altLang="zh-TW" sz="2000" dirty="0" smtClean="0">
                <a:solidFill>
                  <a:srgbClr val="000099"/>
                </a:solidFill>
              </a:rPr>
              <a:t>boundary</a:t>
            </a:r>
            <a:r>
              <a:rPr lang="zh-TW" altLang="en-US" sz="2000" dirty="0" smtClean="0">
                <a:solidFill>
                  <a:srgbClr val="000099"/>
                </a:solidFill>
              </a:rPr>
              <a:t> </a:t>
            </a:r>
            <a:r>
              <a:rPr lang="en-US" altLang="zh-TW" sz="2000" dirty="0" smtClean="0">
                <a:solidFill>
                  <a:srgbClr val="000099"/>
                </a:solidFill>
              </a:rPr>
              <a:t>of</a:t>
            </a:r>
            <a:r>
              <a:rPr lang="zh-TW" altLang="en-US" sz="2000" dirty="0" smtClean="0">
                <a:solidFill>
                  <a:srgbClr val="000099"/>
                </a:solidFill>
              </a:rPr>
              <a:t> </a:t>
            </a:r>
            <a:r>
              <a:rPr lang="en-US" altLang="zh-TW" sz="2000" dirty="0" smtClean="0">
                <a:solidFill>
                  <a:srgbClr val="000099"/>
                </a:solidFill>
              </a:rPr>
              <a:t>center</a:t>
            </a:r>
            <a:r>
              <a:rPr lang="zh-TW" altLang="en-US" sz="2000" dirty="0" smtClean="0">
                <a:solidFill>
                  <a:srgbClr val="000099"/>
                </a:solidFill>
              </a:rPr>
              <a:t> </a:t>
            </a:r>
            <a:r>
              <a:rPr lang="en-US" altLang="zh-TW" sz="2000" dirty="0" smtClean="0">
                <a:solidFill>
                  <a:srgbClr val="000099"/>
                </a:solidFill>
              </a:rPr>
              <a:t>part</a:t>
            </a:r>
            <a:r>
              <a:rPr lang="en-US" altLang="zh-TW" sz="2000" dirty="0">
                <a:solidFill>
                  <a:srgbClr val="000099"/>
                </a:solidFill>
              </a:rPr>
              <a:t>.</a:t>
            </a:r>
            <a:r>
              <a:rPr lang="zh-TW" altLang="en-US" sz="2000" dirty="0" smtClean="0">
                <a:solidFill>
                  <a:srgbClr val="000099"/>
                </a:solidFill>
              </a:rPr>
              <a:t> </a:t>
            </a:r>
            <a:endParaRPr lang="zh-TW" altLang="en-US" sz="20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00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39533" y="-10959"/>
            <a:ext cx="8229600" cy="7756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TW" dirty="0" smtClean="0"/>
              <a:t>Uniformity-2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36692" y="3405707"/>
            <a:ext cx="8555787" cy="334523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800" dirty="0" smtClean="0"/>
          </a:p>
          <a:p>
            <a:r>
              <a:rPr lang="en-US" altLang="zh-TW" sz="1800" dirty="0" smtClean="0"/>
              <a:t>Center: AVG(X:100~300,Y:100~300) </a:t>
            </a:r>
          </a:p>
          <a:p>
            <a:r>
              <a:rPr lang="en-US" altLang="zh-TW" sz="1800" dirty="0" smtClean="0"/>
              <a:t>Edge Left</a:t>
            </a:r>
            <a:r>
              <a:rPr lang="en-US" altLang="zh-TW" sz="1800" dirty="0" smtClean="0">
                <a:sym typeface="Wingdings" pitchFamily="2" charset="2"/>
              </a:rPr>
              <a:t>: </a:t>
            </a:r>
            <a:r>
              <a:rPr lang="en-US" altLang="zh-TW" sz="1800" dirty="0" smtClean="0"/>
              <a:t>AVG </a:t>
            </a:r>
            <a:r>
              <a:rPr lang="en-US" altLang="zh-TW" sz="1800" dirty="0" smtClean="0">
                <a:sym typeface="Wingdings" pitchFamily="2" charset="2"/>
              </a:rPr>
              <a:t>(</a:t>
            </a:r>
            <a:r>
              <a:rPr lang="en-US" altLang="zh-TW" sz="1800" dirty="0" smtClean="0"/>
              <a:t>X:0~100,Y:100~300</a:t>
            </a:r>
            <a:r>
              <a:rPr lang="en-US" altLang="zh-TW" sz="1800" dirty="0" smtClean="0">
                <a:sym typeface="Wingdings" pitchFamily="2" charset="2"/>
              </a:rPr>
              <a:t>) </a:t>
            </a:r>
          </a:p>
          <a:p>
            <a:r>
              <a:rPr lang="en-US" altLang="zh-TW" sz="1800" dirty="0" smtClean="0"/>
              <a:t>Edge Up</a:t>
            </a:r>
            <a:r>
              <a:rPr lang="en-US" altLang="zh-TW" sz="1800" dirty="0" smtClean="0">
                <a:sym typeface="Wingdings" pitchFamily="2" charset="2"/>
              </a:rPr>
              <a:t>: </a:t>
            </a:r>
            <a:r>
              <a:rPr lang="en-US" altLang="zh-TW" sz="1800" dirty="0" smtClean="0"/>
              <a:t>AVG </a:t>
            </a:r>
            <a:r>
              <a:rPr lang="en-US" altLang="zh-TW" sz="1800" dirty="0" smtClean="0">
                <a:sym typeface="Wingdings" pitchFamily="2" charset="2"/>
              </a:rPr>
              <a:t>(</a:t>
            </a:r>
            <a:r>
              <a:rPr lang="en-US" altLang="zh-TW" sz="1800" dirty="0" smtClean="0"/>
              <a:t>X:100~300,Y:0~100</a:t>
            </a:r>
            <a:r>
              <a:rPr lang="en-US" altLang="zh-TW" sz="1800" dirty="0" smtClean="0">
                <a:sym typeface="Wingdings" pitchFamily="2" charset="2"/>
              </a:rPr>
              <a:t>) </a:t>
            </a:r>
          </a:p>
          <a:p>
            <a:r>
              <a:rPr lang="en-US" altLang="zh-TW" sz="1800" dirty="0" smtClean="0"/>
              <a:t>Edge Right</a:t>
            </a:r>
            <a:r>
              <a:rPr lang="en-US" altLang="zh-TW" sz="1800" dirty="0" smtClean="0">
                <a:sym typeface="Wingdings" pitchFamily="2" charset="2"/>
              </a:rPr>
              <a:t>: </a:t>
            </a:r>
            <a:r>
              <a:rPr lang="en-US" altLang="zh-TW" sz="1800" dirty="0" smtClean="0"/>
              <a:t>AVG </a:t>
            </a:r>
            <a:r>
              <a:rPr lang="en-US" altLang="zh-TW" sz="1800" dirty="0" smtClean="0">
                <a:sym typeface="Wingdings" pitchFamily="2" charset="2"/>
              </a:rPr>
              <a:t>(</a:t>
            </a:r>
            <a:r>
              <a:rPr lang="en-US" altLang="zh-TW" sz="1800" dirty="0" smtClean="0"/>
              <a:t>X:300~400,Y:100~300</a:t>
            </a:r>
            <a:r>
              <a:rPr lang="en-US" altLang="zh-TW" sz="1800" dirty="0" smtClean="0">
                <a:sym typeface="Wingdings" pitchFamily="2" charset="2"/>
              </a:rPr>
              <a:t>) </a:t>
            </a:r>
          </a:p>
          <a:p>
            <a:r>
              <a:rPr lang="en-US" altLang="zh-TW" sz="1800" dirty="0" smtClean="0"/>
              <a:t>Edge Down</a:t>
            </a:r>
            <a:r>
              <a:rPr lang="en-US" altLang="zh-TW" sz="1800" dirty="0" smtClean="0">
                <a:sym typeface="Wingdings" pitchFamily="2" charset="2"/>
              </a:rPr>
              <a:t>: </a:t>
            </a:r>
            <a:r>
              <a:rPr lang="en-US" altLang="zh-TW" sz="1800" dirty="0" smtClean="0"/>
              <a:t>AVG </a:t>
            </a:r>
            <a:r>
              <a:rPr lang="en-US" altLang="zh-TW" sz="1800" dirty="0" smtClean="0">
                <a:sym typeface="Wingdings" pitchFamily="2" charset="2"/>
              </a:rPr>
              <a:t>(</a:t>
            </a:r>
            <a:r>
              <a:rPr lang="en-US" altLang="zh-TW" sz="1800" dirty="0" smtClean="0"/>
              <a:t>X:100~300,Y:300~400</a:t>
            </a:r>
            <a:r>
              <a:rPr lang="en-US" altLang="zh-TW" sz="1800" dirty="0" smtClean="0">
                <a:sym typeface="Wingdings" pitchFamily="2" charset="2"/>
              </a:rPr>
              <a:t>) </a:t>
            </a:r>
          </a:p>
          <a:p>
            <a:r>
              <a:rPr lang="en-US" altLang="zh-TW" sz="1800" dirty="0"/>
              <a:t>Uniformity: </a:t>
            </a:r>
            <a:r>
              <a:rPr lang="en-US" altLang="zh-TW" sz="1800" dirty="0" smtClean="0"/>
              <a:t>Edge Left / Center</a:t>
            </a:r>
          </a:p>
          <a:p>
            <a:pPr marL="0" indent="0">
              <a:buNone/>
            </a:pPr>
            <a:r>
              <a:rPr lang="en-US" altLang="zh-TW" sz="1800" dirty="0" smtClean="0"/>
              <a:t>	           Edge Up/ Center</a:t>
            </a:r>
          </a:p>
          <a:p>
            <a:pPr marL="0" indent="0">
              <a:buNone/>
            </a:pPr>
            <a:r>
              <a:rPr lang="en-US" altLang="zh-TW" sz="1800" dirty="0" smtClean="0"/>
              <a:t>                          Edge Right/ Center</a:t>
            </a:r>
          </a:p>
          <a:p>
            <a:pPr marL="0" indent="0">
              <a:buNone/>
            </a:pPr>
            <a:r>
              <a:rPr lang="en-US" altLang="zh-TW" sz="1800" dirty="0" smtClean="0"/>
              <a:t>                          Edge </a:t>
            </a:r>
            <a:r>
              <a:rPr lang="en-US" altLang="zh-TW" sz="1800" dirty="0"/>
              <a:t>Down) / Center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14083"/>
            <a:ext cx="25400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707904" y="232065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Center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63888" y="108609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Edge up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699732" y="1880266"/>
            <a:ext cx="89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Edge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Right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91880" y="302101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Edge down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43808" y="1878179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Edge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Left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242285" y="71675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100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355976" y="71675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300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395476" y="144198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100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395476" y="2588967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2559887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866820" y="6008015"/>
            <a:ext cx="3230635" cy="817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439533" y="-10959"/>
            <a:ext cx="8229600" cy="7756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TW" sz="4000" dirty="0" smtClean="0"/>
              <a:t>Color </a:t>
            </a:r>
            <a:r>
              <a:rPr lang="en-US" altLang="zh-TW" sz="4000" dirty="0"/>
              <a:t>response-2</a:t>
            </a:r>
            <a:endParaRPr lang="en-US" altLang="zh-TW" sz="4000" dirty="0">
              <a:solidFill>
                <a:srgbClr val="000000"/>
              </a:solidFill>
              <a:latin typeface="新細明體"/>
            </a:endParaRPr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33" y="955614"/>
            <a:ext cx="8383060" cy="283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33" y="3645024"/>
            <a:ext cx="25400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645024"/>
            <a:ext cx="25400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323528" y="6381328"/>
            <a:ext cx="821683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0099"/>
                </a:solidFill>
              </a:rPr>
              <a:t>Note: </a:t>
            </a:r>
            <a:r>
              <a:rPr lang="en-US" altLang="zh-TW" sz="2000" dirty="0" smtClean="0">
                <a:solidFill>
                  <a:srgbClr val="000099"/>
                </a:solidFill>
              </a:rPr>
              <a:t>Calculated the average of the R/G/B data in R/G/B picture (AWB off)</a:t>
            </a:r>
            <a:endParaRPr lang="zh-TW" altLang="en-US" sz="2000" dirty="0">
              <a:solidFill>
                <a:srgbClr val="000099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2276872"/>
            <a:ext cx="576064" cy="95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004048" y="2281683"/>
            <a:ext cx="648072" cy="95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834065" y="2281683"/>
            <a:ext cx="648072" cy="95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6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866820" y="6008015"/>
            <a:ext cx="3230635" cy="817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7" y="3500232"/>
            <a:ext cx="3590863" cy="236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55809"/>
            <a:ext cx="2505075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864096"/>
          </a:xfrm>
        </p:spPr>
        <p:txBody>
          <a:bodyPr/>
          <a:lstStyle/>
          <a:p>
            <a:r>
              <a:rPr lang="en-US" altLang="zh-TW" sz="4000" dirty="0" smtClean="0"/>
              <a:t>Dust/Spot test</a:t>
            </a:r>
            <a:endParaRPr lang="zh-TW" altLang="en-US" sz="4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620688"/>
            <a:ext cx="67437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835696" y="4148304"/>
            <a:ext cx="119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Y</a:t>
            </a:r>
          </a:p>
          <a:p>
            <a:r>
              <a:rPr lang="en-US" altLang="zh-TW" dirty="0" smtClean="0"/>
              <a:t>4*4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71600" y="3388714"/>
            <a:ext cx="119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Yref</a:t>
            </a:r>
            <a:endParaRPr lang="en-US" altLang="zh-TW" dirty="0" smtClean="0"/>
          </a:p>
          <a:p>
            <a:r>
              <a:rPr lang="en-US" altLang="zh-TW" dirty="0" smtClean="0"/>
              <a:t>9*9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5111593" y="4684858"/>
            <a:ext cx="1332615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746342" y="4314119"/>
            <a:ext cx="119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Y</a:t>
            </a:r>
          </a:p>
          <a:p>
            <a:r>
              <a:rPr lang="en-US" altLang="zh-TW" dirty="0" smtClean="0"/>
              <a:t>4*4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99971" y="3835842"/>
            <a:ext cx="119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Yref</a:t>
            </a:r>
            <a:endParaRPr lang="en-US" altLang="zh-TW" dirty="0" smtClean="0"/>
          </a:p>
          <a:p>
            <a:r>
              <a:rPr lang="en-US" altLang="zh-TW" dirty="0" smtClean="0"/>
              <a:t>9*9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038236" y="496045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Dust/ contamination      </a:t>
            </a:r>
            <a:r>
              <a:rPr lang="en-US" altLang="zh-TW" dirty="0" smtClean="0"/>
              <a:t>2*2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64288" y="1916832"/>
            <a:ext cx="1298477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384305" y="2092660"/>
            <a:ext cx="858441" cy="8724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7382645" y="2370366"/>
            <a:ext cx="1143851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320*320</a:t>
            </a:r>
            <a:endParaRPr lang="zh-TW" altLang="en-US" sz="1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318914" y="1620242"/>
            <a:ext cx="1143851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400*400</a:t>
            </a:r>
            <a:endParaRPr lang="zh-TW" altLang="en-US" sz="1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6508" y="6109265"/>
            <a:ext cx="820891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0099"/>
                </a:solidFill>
              </a:rPr>
              <a:t>Note</a:t>
            </a:r>
            <a:r>
              <a:rPr lang="en-US" altLang="zh-TW" sz="2000" dirty="0">
                <a:solidFill>
                  <a:srgbClr val="000099"/>
                </a:solidFill>
              </a:rPr>
              <a:t>: </a:t>
            </a:r>
            <a:r>
              <a:rPr lang="en-US" altLang="zh-TW" sz="2000" dirty="0" smtClean="0">
                <a:solidFill>
                  <a:srgbClr val="000099"/>
                </a:solidFill>
              </a:rPr>
              <a:t>This item could detect several </a:t>
            </a:r>
            <a:r>
              <a:rPr lang="en-US" altLang="zh-TW" sz="2000" dirty="0">
                <a:solidFill>
                  <a:srgbClr val="000099"/>
                </a:solidFill>
              </a:rPr>
              <a:t>pixels </a:t>
            </a:r>
            <a:r>
              <a:rPr lang="en-US" altLang="zh-TW" sz="2000" dirty="0" smtClean="0">
                <a:solidFill>
                  <a:srgbClr val="000099"/>
                </a:solidFill>
              </a:rPr>
              <a:t>dust/contamination.</a:t>
            </a:r>
            <a:endParaRPr lang="zh-TW" altLang="en-US" sz="20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7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23373"/>
            <a:ext cx="8748464" cy="399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00" y="673109"/>
            <a:ext cx="4087032" cy="2251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254015" y="58247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AH10-1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364088" y="58247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AH10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28184" y="4293096"/>
            <a:ext cx="180020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225193" y="5445224"/>
            <a:ext cx="180020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986900" y="964779"/>
            <a:ext cx="130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FF0000"/>
                </a:solidFill>
              </a:rPr>
              <a:t>(278,49)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73808" y="2306509"/>
            <a:ext cx="130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FF0000"/>
                </a:solidFill>
              </a:rPr>
              <a:t>(320,312)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85776" y="1730445"/>
            <a:ext cx="130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FF0000"/>
                </a:solidFill>
              </a:rPr>
              <a:t>(114,191)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185776" y="1442413"/>
            <a:ext cx="130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FF0000"/>
                </a:solidFill>
              </a:rPr>
              <a:t>(260,141)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707904" y="3573016"/>
            <a:ext cx="130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FF0000"/>
                </a:solidFill>
              </a:rPr>
              <a:t>8*8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864096"/>
          </a:xfrm>
        </p:spPr>
        <p:txBody>
          <a:bodyPr/>
          <a:lstStyle/>
          <a:p>
            <a:r>
              <a:rPr lang="en-US" altLang="zh-TW" sz="4000" dirty="0" smtClean="0"/>
              <a:t>Dust/Spot test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50325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7010400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95536" y="-171400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TW" dirty="0" smtClean="0"/>
              <a:t>Dark response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48409" y="3140968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800537" y="3011586"/>
            <a:ext cx="792088" cy="249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2573" y="5505534"/>
            <a:ext cx="5477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Note: Calculate </a:t>
            </a:r>
            <a:r>
              <a:rPr lang="en-US" altLang="zh-TW" sz="2000" dirty="0" smtClean="0">
                <a:solidFill>
                  <a:srgbClr val="FF0000"/>
                </a:solidFill>
              </a:rPr>
              <a:t>the average and check the hot spot.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942" y="4509120"/>
            <a:ext cx="44672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65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20688"/>
            <a:ext cx="5907594" cy="3292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62529" y="-171400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Defect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Pixel test</a:t>
            </a:r>
            <a:endParaRPr lang="zh-TW" altLang="en-US" sz="4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573490"/>
            <a:ext cx="4715295" cy="227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68761" y="4221088"/>
            <a:ext cx="3384376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Defect pixel count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6375" y="5047854"/>
            <a:ext cx="72008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213916" y="4931889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Test target pixel</a:t>
            </a:r>
            <a:endParaRPr lang="zh-TW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1006375" y="5269543"/>
            <a:ext cx="72008" cy="72008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222399" y="5147913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Defect pixel</a:t>
            </a:r>
            <a:endParaRPr lang="zh-TW" altLang="en-US" sz="1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6006" y="5646298"/>
            <a:ext cx="756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7*7</a:t>
            </a:r>
          </a:p>
          <a:p>
            <a:r>
              <a:rPr lang="en-US" altLang="zh-TW" sz="1200" dirty="0" smtClean="0"/>
              <a:t>array </a:t>
            </a:r>
          </a:p>
          <a:p>
            <a:r>
              <a:rPr lang="en-US" altLang="zh-TW" sz="1200" dirty="0" smtClean="0"/>
              <a:t>(moving </a:t>
            </a:r>
          </a:p>
          <a:p>
            <a:r>
              <a:rPr lang="en-US" altLang="zh-TW" sz="1200" dirty="0" smtClean="0"/>
              <a:t>Window)</a:t>
            </a:r>
            <a:endParaRPr lang="zh-TW" altLang="en-US" sz="12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72013" y="5542113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Bright: [(Test target pixel)- mean (array)]</a:t>
            </a:r>
            <a:endParaRPr lang="zh-TW" altLang="en-US" sz="1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44021" y="6323406"/>
            <a:ext cx="373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Dark: (Test target pixel)- </a:t>
            </a:r>
            <a:r>
              <a:rPr lang="en-US" altLang="zh-TW" sz="1400" dirty="0"/>
              <a:t>mean (array</a:t>
            </a:r>
            <a:r>
              <a:rPr lang="en-US" altLang="zh-TW" sz="1400" dirty="0" smtClean="0"/>
              <a:t>)] </a:t>
            </a:r>
            <a:r>
              <a:rPr lang="en-US" altLang="zh-TW" sz="1400" dirty="0">
                <a:solidFill>
                  <a:srgbClr val="FF0000"/>
                </a:solidFill>
              </a:rPr>
              <a:t>&gt;</a:t>
            </a:r>
            <a:r>
              <a:rPr lang="en-US" altLang="zh-TW" sz="1400" dirty="0" smtClean="0">
                <a:solidFill>
                  <a:srgbClr val="FF0000"/>
                </a:solidFill>
              </a:rPr>
              <a:t>20DN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1510431" y="5849890"/>
            <a:ext cx="2448272" cy="4515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91322" y="5866505"/>
            <a:ext cx="1286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[(mean (array)]</a:t>
            </a:r>
            <a:endParaRPr lang="zh-TW" altLang="en-US" sz="1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923928" y="5715422"/>
            <a:ext cx="9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&gt;20%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271" y="4653136"/>
            <a:ext cx="4491669" cy="21541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/>
          <p:cNvCxnSpPr/>
          <p:nvPr/>
        </p:nvCxnSpPr>
        <p:spPr>
          <a:xfrm>
            <a:off x="1489316" y="5590072"/>
            <a:ext cx="0" cy="632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958703" y="5573457"/>
            <a:ext cx="0" cy="632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91" y="5377826"/>
            <a:ext cx="1465299" cy="1363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326620"/>
            <a:ext cx="1371611" cy="137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圖片 3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483" y="4653136"/>
            <a:ext cx="4470517" cy="6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乘號 37"/>
          <p:cNvSpPr/>
          <p:nvPr/>
        </p:nvSpPr>
        <p:spPr>
          <a:xfrm>
            <a:off x="5203665" y="5807569"/>
            <a:ext cx="407661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278" y="5337829"/>
            <a:ext cx="1494503" cy="1363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甜甜圈 39"/>
          <p:cNvSpPr/>
          <p:nvPr/>
        </p:nvSpPr>
        <p:spPr>
          <a:xfrm>
            <a:off x="8010620" y="5913893"/>
            <a:ext cx="318738" cy="288032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2" name="乘號 41"/>
          <p:cNvSpPr/>
          <p:nvPr/>
        </p:nvSpPr>
        <p:spPr>
          <a:xfrm>
            <a:off x="6418986" y="5678059"/>
            <a:ext cx="407661" cy="50405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868144" y="1484784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Virtual pixels: ND will implant own method to build up the edge pixel calculation method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68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866820" y="6008015"/>
            <a:ext cx="3230635" cy="817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103795"/>
            <a:ext cx="8229600" cy="787199"/>
          </a:xfrm>
        </p:spPr>
        <p:txBody>
          <a:bodyPr/>
          <a:lstStyle/>
          <a:p>
            <a:r>
              <a:rPr lang="en-US" altLang="zh-TW" sz="4000" dirty="0" smtClean="0"/>
              <a:t>Noise test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94" y="936642"/>
            <a:ext cx="4381566" cy="266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505944" y="548680"/>
            <a:ext cx="221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Total noise(RMS)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32040" y="2420888"/>
            <a:ext cx="576064" cy="120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71787"/>
            <a:ext cx="4283968" cy="264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428301" y="3709524"/>
            <a:ext cx="2863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Temporal </a:t>
            </a:r>
            <a:r>
              <a:rPr lang="en-US" altLang="zh-TW" sz="2000" dirty="0" smtClean="0">
                <a:solidFill>
                  <a:srgbClr val="FF0000"/>
                </a:solidFill>
              </a:rPr>
              <a:t>noise(RMS)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206" y="4171787"/>
            <a:ext cx="2252751" cy="2579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向下箭號 12"/>
          <p:cNvSpPr/>
          <p:nvPr/>
        </p:nvSpPr>
        <p:spPr>
          <a:xfrm rot="16200000">
            <a:off x="4385681" y="5214190"/>
            <a:ext cx="291414" cy="4948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 rot="16200000">
            <a:off x="1536079" y="5214189"/>
            <a:ext cx="291414" cy="4948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314536" y="5599360"/>
            <a:ext cx="641840" cy="92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323528" y="3786468"/>
            <a:ext cx="894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Two</a:t>
            </a:r>
          </a:p>
          <a:p>
            <a:r>
              <a:rPr lang="en-US" altLang="zh-TW" dirty="0" smtClean="0"/>
              <a:t>frame</a:t>
            </a:r>
            <a:endParaRPr lang="zh-TW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22" y="4342195"/>
            <a:ext cx="1194117" cy="2486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179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/>
          <p:cNvSpPr>
            <a:spLocks noGrp="1"/>
          </p:cNvSpPr>
          <p:nvPr>
            <p:ph idx="1"/>
          </p:nvPr>
        </p:nvSpPr>
        <p:spPr>
          <a:xfrm>
            <a:off x="107504" y="3789040"/>
            <a:ext cx="8435280" cy="295232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TW" sz="1700" dirty="0" smtClean="0"/>
              <a:t>Center: AVG(X:100~300,Y:100~300) &gt;25 fail</a:t>
            </a:r>
          </a:p>
          <a:p>
            <a:r>
              <a:rPr lang="en-US" altLang="zh-TW" sz="1700" dirty="0" smtClean="0"/>
              <a:t>Edge Left</a:t>
            </a:r>
            <a:r>
              <a:rPr lang="en-US" altLang="zh-TW" sz="1700" dirty="0" smtClean="0">
                <a:sym typeface="Wingdings" pitchFamily="2" charset="2"/>
              </a:rPr>
              <a:t>: </a:t>
            </a:r>
            <a:r>
              <a:rPr lang="en-US" altLang="zh-TW" sz="1700" dirty="0"/>
              <a:t>AVG </a:t>
            </a:r>
            <a:r>
              <a:rPr lang="en-US" altLang="zh-TW" sz="1700" dirty="0" smtClean="0">
                <a:sym typeface="Wingdings" pitchFamily="2" charset="2"/>
              </a:rPr>
              <a:t>(</a:t>
            </a:r>
            <a:r>
              <a:rPr lang="en-US" altLang="zh-TW" sz="1700" dirty="0" smtClean="0"/>
              <a:t>X:0~100,Y:100~300</a:t>
            </a:r>
            <a:r>
              <a:rPr lang="en-US" altLang="zh-TW" sz="1700" dirty="0" smtClean="0">
                <a:sym typeface="Wingdings" pitchFamily="2" charset="2"/>
              </a:rPr>
              <a:t>) &gt;25 </a:t>
            </a:r>
            <a:r>
              <a:rPr lang="en-US" altLang="zh-TW" sz="1700" dirty="0" smtClean="0"/>
              <a:t>fail</a:t>
            </a:r>
          </a:p>
          <a:p>
            <a:r>
              <a:rPr lang="en-US" altLang="zh-TW" sz="1700" dirty="0"/>
              <a:t>Edge U</a:t>
            </a:r>
            <a:r>
              <a:rPr lang="en-US" altLang="zh-TW" sz="1700" dirty="0" smtClean="0"/>
              <a:t>p</a:t>
            </a:r>
            <a:r>
              <a:rPr lang="en-US" altLang="zh-TW" sz="1700" dirty="0" smtClean="0">
                <a:sym typeface="Wingdings" pitchFamily="2" charset="2"/>
              </a:rPr>
              <a:t>: </a:t>
            </a:r>
            <a:r>
              <a:rPr lang="en-US" altLang="zh-TW" sz="1700" dirty="0"/>
              <a:t>AVG </a:t>
            </a:r>
            <a:r>
              <a:rPr lang="en-US" altLang="zh-TW" sz="1700" dirty="0" smtClean="0">
                <a:sym typeface="Wingdings" pitchFamily="2" charset="2"/>
              </a:rPr>
              <a:t>(</a:t>
            </a:r>
            <a:r>
              <a:rPr lang="en-US" altLang="zh-TW" sz="1700" dirty="0" smtClean="0"/>
              <a:t>X:100~300,Y:0~100</a:t>
            </a:r>
            <a:r>
              <a:rPr lang="en-US" altLang="zh-TW" sz="1700" dirty="0">
                <a:sym typeface="Wingdings" pitchFamily="2" charset="2"/>
              </a:rPr>
              <a:t>) &gt;25 </a:t>
            </a:r>
            <a:r>
              <a:rPr lang="en-US" altLang="zh-TW" sz="1700" dirty="0" smtClean="0"/>
              <a:t>fail</a:t>
            </a:r>
            <a:endParaRPr lang="en-US" altLang="zh-TW" sz="1700" dirty="0"/>
          </a:p>
          <a:p>
            <a:r>
              <a:rPr lang="en-US" altLang="zh-TW" sz="1700" dirty="0"/>
              <a:t>Edge </a:t>
            </a:r>
            <a:r>
              <a:rPr lang="en-US" altLang="zh-TW" sz="1700" dirty="0" smtClean="0"/>
              <a:t>Right</a:t>
            </a:r>
            <a:r>
              <a:rPr lang="en-US" altLang="zh-TW" sz="1700" dirty="0" smtClean="0">
                <a:sym typeface="Wingdings" pitchFamily="2" charset="2"/>
              </a:rPr>
              <a:t>: </a:t>
            </a:r>
            <a:r>
              <a:rPr lang="en-US" altLang="zh-TW" sz="1700" dirty="0"/>
              <a:t>AVG </a:t>
            </a:r>
            <a:r>
              <a:rPr lang="en-US" altLang="zh-TW" sz="1700" dirty="0" smtClean="0">
                <a:sym typeface="Wingdings" pitchFamily="2" charset="2"/>
              </a:rPr>
              <a:t>(</a:t>
            </a:r>
            <a:r>
              <a:rPr lang="en-US" altLang="zh-TW" sz="1700" dirty="0" smtClean="0"/>
              <a:t>X:300~400,Y:100~300</a:t>
            </a:r>
            <a:r>
              <a:rPr lang="en-US" altLang="zh-TW" sz="1700" dirty="0">
                <a:sym typeface="Wingdings" pitchFamily="2" charset="2"/>
              </a:rPr>
              <a:t>) &gt;25 </a:t>
            </a:r>
            <a:r>
              <a:rPr lang="en-US" altLang="zh-TW" sz="1700" dirty="0" smtClean="0"/>
              <a:t>fail</a:t>
            </a:r>
            <a:endParaRPr lang="en-US" altLang="zh-TW" sz="1700" dirty="0"/>
          </a:p>
          <a:p>
            <a:r>
              <a:rPr lang="en-US" altLang="zh-TW" sz="1700" dirty="0"/>
              <a:t>Edge </a:t>
            </a:r>
            <a:r>
              <a:rPr lang="en-US" altLang="zh-TW" sz="1700" dirty="0" smtClean="0"/>
              <a:t>Down</a:t>
            </a:r>
            <a:r>
              <a:rPr lang="en-US" altLang="zh-TW" sz="1700" dirty="0" smtClean="0">
                <a:sym typeface="Wingdings" pitchFamily="2" charset="2"/>
              </a:rPr>
              <a:t>: </a:t>
            </a:r>
            <a:r>
              <a:rPr lang="en-US" altLang="zh-TW" sz="1700" dirty="0"/>
              <a:t>AVG </a:t>
            </a:r>
            <a:r>
              <a:rPr lang="en-US" altLang="zh-TW" sz="1700" dirty="0" smtClean="0">
                <a:sym typeface="Wingdings" pitchFamily="2" charset="2"/>
              </a:rPr>
              <a:t>(</a:t>
            </a:r>
            <a:r>
              <a:rPr lang="en-US" altLang="zh-TW" sz="1700" dirty="0" smtClean="0"/>
              <a:t>X:100~300,Y:300~400</a:t>
            </a:r>
            <a:r>
              <a:rPr lang="en-US" altLang="zh-TW" sz="1700" dirty="0">
                <a:sym typeface="Wingdings" pitchFamily="2" charset="2"/>
              </a:rPr>
              <a:t>) &gt;25 </a:t>
            </a:r>
            <a:r>
              <a:rPr lang="en-US" altLang="zh-TW" sz="1700" dirty="0" smtClean="0"/>
              <a:t>fail</a:t>
            </a:r>
            <a:endParaRPr lang="en-US" altLang="zh-TW" sz="1700" dirty="0" smtClean="0">
              <a:sym typeface="Wingdings" pitchFamily="2" charset="2"/>
            </a:endParaRPr>
          </a:p>
          <a:p>
            <a:r>
              <a:rPr lang="en-US" altLang="zh-TW" sz="1700" dirty="0" smtClean="0">
                <a:solidFill>
                  <a:schemeClr val="bg1">
                    <a:lumMod val="85000"/>
                  </a:schemeClr>
                </a:solidFill>
              </a:rPr>
              <a:t>Uniformity: (Edge Left+ Edge Up+ Edge Right+ Edge Down)/ 4 / Center</a:t>
            </a:r>
            <a:endParaRPr lang="zh-TW" altLang="en-US" sz="17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866820" y="6008015"/>
            <a:ext cx="3230635" cy="817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457200" y="-13394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Stray</a:t>
            </a:r>
            <a:r>
              <a:rPr lang="zh-TW" altLang="en-US" dirty="0" smtClean="0"/>
              <a:t> </a:t>
            </a:r>
            <a:r>
              <a:rPr lang="en-US" altLang="zh-TW" dirty="0" smtClean="0"/>
              <a:t>light</a:t>
            </a:r>
            <a:r>
              <a:rPr lang="zh-TW" altLang="en-US" dirty="0" smtClean="0"/>
              <a:t> </a:t>
            </a:r>
            <a:r>
              <a:rPr lang="en-US" altLang="zh-TW" dirty="0" smtClean="0"/>
              <a:t>test item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57431" y="1035486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Defect lens sample</a:t>
            </a:r>
            <a:endParaRPr lang="zh-TW" altLang="en-US" dirty="0"/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57" y="4085600"/>
            <a:ext cx="2367736" cy="236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5" y="1827574"/>
            <a:ext cx="165618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117" y="1822434"/>
            <a:ext cx="165618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17" y="1827574"/>
            <a:ext cx="165618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橢圓 5"/>
          <p:cNvSpPr/>
          <p:nvPr/>
        </p:nvSpPr>
        <p:spPr>
          <a:xfrm>
            <a:off x="141340" y="2907694"/>
            <a:ext cx="1490754" cy="541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288277" y="1971590"/>
            <a:ext cx="288032" cy="777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920125" y="3145240"/>
            <a:ext cx="432048" cy="396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917" y="1404818"/>
            <a:ext cx="5364088" cy="2222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525" y="1827574"/>
            <a:ext cx="165618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263940" y="1453102"/>
            <a:ext cx="136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Failed-AP8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65114" y="1404818"/>
            <a:ext cx="3583803" cy="222295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023" y="1831094"/>
            <a:ext cx="1647886" cy="164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1992133" y="145824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Failed-AR1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464741" y="1428040"/>
            <a:ext cx="1368152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Failed-CB9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821811" y="1453102"/>
            <a:ext cx="133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Passed-AT3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664541" y="144659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Passed-BP8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266905" y="1003220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Normal lens sample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7360" y="692696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zh-TW" dirty="0" smtClean="0"/>
              <a:t>Test condition: lighting in dark box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176709" y="506738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Center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108564" y="406818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Edge up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244408" y="4862359"/>
            <a:ext cx="89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Edge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Right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036556" y="600310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Edge down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388484" y="486027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Edge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Left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786961" y="381113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100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956376" y="3789040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300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5940152" y="442407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100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5940152" y="5571060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300</a:t>
            </a:r>
          </a:p>
        </p:txBody>
      </p:sp>
      <p:cxnSp>
        <p:nvCxnSpPr>
          <p:cNvPr id="3" name="直線接點 2"/>
          <p:cNvCxnSpPr/>
          <p:nvPr/>
        </p:nvCxnSpPr>
        <p:spPr>
          <a:xfrm>
            <a:off x="6453499" y="4593356"/>
            <a:ext cx="2367736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6480005" y="5740337"/>
            <a:ext cx="2367736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 flipV="1">
            <a:off x="7011650" y="4085602"/>
            <a:ext cx="874" cy="236773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8233508" y="4085602"/>
            <a:ext cx="5450" cy="235031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8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9533" y="-10959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SFR test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502650" cy="495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3528392" cy="224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62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97910" y="6001485"/>
            <a:ext cx="3230635" cy="817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85" y="2931368"/>
            <a:ext cx="3810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6308626" cy="162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6" y="785135"/>
            <a:ext cx="6979237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2479629" y="4368316"/>
            <a:ext cx="1008112" cy="936104"/>
          </a:xfrm>
          <a:prstGeom prst="rect">
            <a:avLst/>
          </a:prstGeom>
          <a:solidFill>
            <a:srgbClr val="D9969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535810" y="3010091"/>
            <a:ext cx="1143851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400*400</a:t>
            </a:r>
            <a:endParaRPr lang="zh-TW" altLang="en-US" sz="16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51885" y="3378478"/>
            <a:ext cx="1143851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15*15</a:t>
            </a:r>
            <a:endParaRPr lang="zh-TW" altLang="en-US" sz="16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571772" y="4005663"/>
            <a:ext cx="1143851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30*30</a:t>
            </a:r>
            <a:endParaRPr lang="zh-TW" altLang="en-US" sz="16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868144" y="618066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99"/>
                </a:solidFill>
              </a:rPr>
              <a:t>Note: The mean of corner calculated separately</a:t>
            </a:r>
            <a:endParaRPr lang="zh-TW" altLang="en-US" dirty="0">
              <a:solidFill>
                <a:srgbClr val="000099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16900" y="46365"/>
            <a:ext cx="810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Uniformity</a:t>
            </a:r>
            <a:endParaRPr lang="zh-TW" altLang="en-US" sz="36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077986" y="5840259"/>
            <a:ext cx="1143851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15*15</a:t>
            </a:r>
            <a:endParaRPr lang="zh-TW" altLang="en-US" sz="16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211960" y="5842112"/>
            <a:ext cx="1143851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15*15</a:t>
            </a:r>
            <a:endParaRPr lang="zh-TW" altLang="en-US" sz="16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208962" y="3417984"/>
            <a:ext cx="1143851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15*15</a:t>
            </a:r>
            <a:endParaRPr lang="zh-TW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66850" y="6095034"/>
            <a:ext cx="9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Corner LD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86360" y="2856202"/>
            <a:ext cx="9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Corner LU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4905761" y="2852936"/>
            <a:ext cx="9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Corner RU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4905761" y="6095037"/>
            <a:ext cx="9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Corner RD</a:t>
            </a:r>
          </a:p>
        </p:txBody>
      </p:sp>
      <p:sp>
        <p:nvSpPr>
          <p:cNvPr id="42" name="矩形 41"/>
          <p:cNvSpPr/>
          <p:nvPr/>
        </p:nvSpPr>
        <p:spPr>
          <a:xfrm>
            <a:off x="1077986" y="2924243"/>
            <a:ext cx="486487" cy="4344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051885" y="6306960"/>
            <a:ext cx="486487" cy="4344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4362404" y="6306959"/>
            <a:ext cx="486487" cy="4344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375398" y="2964841"/>
            <a:ext cx="486487" cy="4344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611315" y="4797153"/>
            <a:ext cx="1196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Mean</a:t>
            </a:r>
            <a:endParaRPr lang="zh-TW" altLang="en-US" sz="12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7322808" y="3789040"/>
            <a:ext cx="1196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Mean</a:t>
            </a:r>
            <a:endParaRPr lang="zh-TW" altLang="en-US" sz="1200" dirty="0"/>
          </a:p>
        </p:txBody>
      </p:sp>
      <p:sp>
        <p:nvSpPr>
          <p:cNvPr id="48" name="矩形 47"/>
          <p:cNvSpPr/>
          <p:nvPr/>
        </p:nvSpPr>
        <p:spPr>
          <a:xfrm>
            <a:off x="6076974" y="3850016"/>
            <a:ext cx="178255" cy="17475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9" name="直線接點 48"/>
          <p:cNvCxnSpPr/>
          <p:nvPr/>
        </p:nvCxnSpPr>
        <p:spPr>
          <a:xfrm>
            <a:off x="5572918" y="4179741"/>
            <a:ext cx="853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003726" y="4251750"/>
            <a:ext cx="349080" cy="3392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5572918" y="3789041"/>
            <a:ext cx="1196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Mean</a:t>
            </a:r>
            <a:endParaRPr lang="zh-TW" altLang="en-US" sz="12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500910" y="4314040"/>
            <a:ext cx="1196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Mean</a:t>
            </a:r>
            <a:endParaRPr lang="zh-TW" altLang="en-US" sz="12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429089" y="3956126"/>
            <a:ext cx="82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≥ </a:t>
            </a:r>
            <a:r>
              <a:rPr lang="en-US" altLang="zh-TW" dirty="0" smtClean="0"/>
              <a:t>0.45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7826864" y="3850015"/>
            <a:ext cx="178255" cy="17475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接點 54"/>
          <p:cNvCxnSpPr/>
          <p:nvPr/>
        </p:nvCxnSpPr>
        <p:spPr>
          <a:xfrm>
            <a:off x="7322808" y="4179740"/>
            <a:ext cx="853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7753616" y="4251749"/>
            <a:ext cx="349080" cy="3392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7250800" y="4293192"/>
            <a:ext cx="1196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Mean</a:t>
            </a:r>
            <a:endParaRPr lang="zh-TW" altLang="en-US" sz="12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8176388" y="3964245"/>
            <a:ext cx="82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≥ </a:t>
            </a:r>
            <a:r>
              <a:rPr lang="en-US" altLang="zh-TW" dirty="0" smtClean="0"/>
              <a:t>0.45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361205" y="4797152"/>
            <a:ext cx="1196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Mean</a:t>
            </a:r>
            <a:endParaRPr lang="zh-TW" altLang="en-US" sz="1200" dirty="0"/>
          </a:p>
        </p:txBody>
      </p:sp>
      <p:sp>
        <p:nvSpPr>
          <p:cNvPr id="60" name="矩形 59"/>
          <p:cNvSpPr/>
          <p:nvPr/>
        </p:nvSpPr>
        <p:spPr>
          <a:xfrm>
            <a:off x="6115371" y="4858128"/>
            <a:ext cx="178255" cy="174759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接點 60"/>
          <p:cNvCxnSpPr/>
          <p:nvPr/>
        </p:nvCxnSpPr>
        <p:spPr>
          <a:xfrm>
            <a:off x="5611315" y="5187853"/>
            <a:ext cx="853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6042123" y="5259862"/>
            <a:ext cx="349080" cy="3392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5539307" y="5322152"/>
            <a:ext cx="1196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Mean</a:t>
            </a:r>
            <a:endParaRPr lang="zh-TW" altLang="en-US" sz="12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6467486" y="4964238"/>
            <a:ext cx="82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≥ </a:t>
            </a:r>
            <a:r>
              <a:rPr lang="en-US" altLang="zh-TW" dirty="0" smtClean="0"/>
              <a:t>0.45</a:t>
            </a:r>
            <a:endParaRPr lang="zh-TW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7865261" y="4858127"/>
            <a:ext cx="178255" cy="17475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接點 65"/>
          <p:cNvCxnSpPr/>
          <p:nvPr/>
        </p:nvCxnSpPr>
        <p:spPr>
          <a:xfrm>
            <a:off x="7361205" y="5187852"/>
            <a:ext cx="853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792013" y="5259861"/>
            <a:ext cx="349080" cy="3392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文字方塊 67"/>
          <p:cNvSpPr txBox="1"/>
          <p:nvPr/>
        </p:nvSpPr>
        <p:spPr>
          <a:xfrm>
            <a:off x="7289197" y="5301304"/>
            <a:ext cx="1196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Mean</a:t>
            </a:r>
            <a:endParaRPr lang="zh-TW" altLang="en-US" sz="12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8214785" y="4972357"/>
            <a:ext cx="82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≥ </a:t>
            </a:r>
            <a:r>
              <a:rPr lang="en-US" altLang="zh-TW" dirty="0" smtClean="0"/>
              <a:t>0.45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89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95536" y="-99392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TW" dirty="0" smtClean="0"/>
              <a:t>Color response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188" y="984118"/>
            <a:ext cx="5412833" cy="162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21" y="2755465"/>
            <a:ext cx="3456384" cy="3053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165626"/>
            <a:ext cx="105727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539552" y="5867980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Calculate the average of Gr pixel, R pixel, Gb pixel, B pixel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whole</a:t>
            </a:r>
            <a:r>
              <a:rPr lang="zh-TW" altLang="en-US" dirty="0" smtClean="0"/>
              <a:t> </a:t>
            </a:r>
            <a:r>
              <a:rPr lang="en-US" altLang="zh-TW" dirty="0" smtClean="0"/>
              <a:t>frame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check the ratio as the formula shown.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699792" y="4211796"/>
            <a:ext cx="181054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3540609" y="1508064"/>
            <a:ext cx="550613" cy="1656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2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7" y="3500232"/>
            <a:ext cx="3590863" cy="236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55809"/>
            <a:ext cx="2505075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864096"/>
          </a:xfrm>
        </p:spPr>
        <p:txBody>
          <a:bodyPr/>
          <a:lstStyle/>
          <a:p>
            <a:r>
              <a:rPr lang="en-US" altLang="zh-TW" sz="4000" dirty="0" smtClean="0"/>
              <a:t>Dust/Spot test</a:t>
            </a:r>
            <a:endParaRPr lang="zh-TW" altLang="en-US" sz="4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620688"/>
            <a:ext cx="67437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835696" y="4148304"/>
            <a:ext cx="119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Y</a:t>
            </a:r>
          </a:p>
          <a:p>
            <a:r>
              <a:rPr lang="en-US" altLang="zh-TW" dirty="0" smtClean="0"/>
              <a:t>4*4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71600" y="3388714"/>
            <a:ext cx="119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Yref</a:t>
            </a:r>
            <a:endParaRPr lang="en-US" altLang="zh-TW" dirty="0" smtClean="0"/>
          </a:p>
          <a:p>
            <a:r>
              <a:rPr lang="en-US" altLang="zh-TW" dirty="0" smtClean="0"/>
              <a:t>9*9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5111593" y="4684858"/>
            <a:ext cx="1332615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746342" y="4314119"/>
            <a:ext cx="119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Y</a:t>
            </a:r>
          </a:p>
          <a:p>
            <a:r>
              <a:rPr lang="en-US" altLang="zh-TW" dirty="0" smtClean="0"/>
              <a:t>4*4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99971" y="3835842"/>
            <a:ext cx="119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Yref</a:t>
            </a:r>
            <a:endParaRPr lang="en-US" altLang="zh-TW" dirty="0" smtClean="0"/>
          </a:p>
          <a:p>
            <a:r>
              <a:rPr lang="en-US" altLang="zh-TW" dirty="0" smtClean="0"/>
              <a:t>9*9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038236" y="496045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Dust/ contamination      </a:t>
            </a:r>
            <a:r>
              <a:rPr lang="en-US" altLang="zh-TW" dirty="0" smtClean="0"/>
              <a:t>2*2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64288" y="1916832"/>
            <a:ext cx="1298477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384305" y="2092660"/>
            <a:ext cx="858441" cy="8724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7382645" y="2370366"/>
            <a:ext cx="1143851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320*320</a:t>
            </a:r>
            <a:endParaRPr lang="zh-TW" altLang="en-US" sz="1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318914" y="1620242"/>
            <a:ext cx="1143851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400*400</a:t>
            </a:r>
            <a:endParaRPr lang="zh-TW" altLang="en-US" sz="1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6508" y="6109265"/>
            <a:ext cx="820891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0099"/>
                </a:solidFill>
              </a:rPr>
              <a:t>Note</a:t>
            </a:r>
            <a:r>
              <a:rPr lang="en-US" altLang="zh-TW" sz="2000" dirty="0">
                <a:solidFill>
                  <a:srgbClr val="000099"/>
                </a:solidFill>
              </a:rPr>
              <a:t>: </a:t>
            </a:r>
            <a:r>
              <a:rPr lang="en-US" altLang="zh-TW" sz="2000" dirty="0" smtClean="0">
                <a:solidFill>
                  <a:srgbClr val="000099"/>
                </a:solidFill>
              </a:rPr>
              <a:t>This item could detect several </a:t>
            </a:r>
            <a:r>
              <a:rPr lang="en-US" altLang="zh-TW" sz="2000" dirty="0">
                <a:solidFill>
                  <a:srgbClr val="000099"/>
                </a:solidFill>
              </a:rPr>
              <a:t>pixels </a:t>
            </a:r>
            <a:r>
              <a:rPr lang="en-US" altLang="zh-TW" sz="2000" dirty="0" smtClean="0">
                <a:solidFill>
                  <a:srgbClr val="000099"/>
                </a:solidFill>
              </a:rPr>
              <a:t>dust/contamination.</a:t>
            </a:r>
            <a:endParaRPr lang="zh-TW" altLang="en-US" sz="20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68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23373"/>
            <a:ext cx="8748464" cy="399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00" y="673109"/>
            <a:ext cx="4087032" cy="2251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254015" y="58247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AH10-1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364088" y="58247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AH10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28184" y="4293096"/>
            <a:ext cx="180020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225193" y="5445224"/>
            <a:ext cx="180020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986900" y="964779"/>
            <a:ext cx="130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FF0000"/>
                </a:solidFill>
              </a:rPr>
              <a:t>(278,49)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73808" y="2306509"/>
            <a:ext cx="130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FF0000"/>
                </a:solidFill>
              </a:rPr>
              <a:t>(320,312)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85776" y="1730445"/>
            <a:ext cx="130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FF0000"/>
                </a:solidFill>
              </a:rPr>
              <a:t>(114,191)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185776" y="1442413"/>
            <a:ext cx="130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FF0000"/>
                </a:solidFill>
              </a:rPr>
              <a:t>(260,141)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707904" y="3573016"/>
            <a:ext cx="130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FF0000"/>
                </a:solidFill>
              </a:rPr>
              <a:t>8*8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864096"/>
          </a:xfrm>
        </p:spPr>
        <p:txBody>
          <a:bodyPr/>
          <a:lstStyle/>
          <a:p>
            <a:r>
              <a:rPr lang="en-US" altLang="zh-TW" sz="4000" dirty="0" smtClean="0"/>
              <a:t>Dust/Spot test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9231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87460"/>
            <a:ext cx="7010400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95536" y="116632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TW" dirty="0" smtClean="0"/>
              <a:t>Dark response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48409" y="3491716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800537" y="3362334"/>
            <a:ext cx="792088" cy="249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15615" y="5867980"/>
            <a:ext cx="54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Calculate the average and check the hot spot.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942" y="4859868"/>
            <a:ext cx="44672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60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58134" y="0"/>
            <a:ext cx="810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Contrast test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" y="692696"/>
            <a:ext cx="6784300" cy="391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1403648" y="3140968"/>
            <a:ext cx="264022" cy="144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131840" y="3149352"/>
            <a:ext cx="264022" cy="144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13124" y="2833191"/>
            <a:ext cx="1465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FFFF00"/>
                </a:solidFill>
              </a:rPr>
              <a:t>Line 240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56050" y="2843063"/>
            <a:ext cx="264022" cy="144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381918" y="3293368"/>
            <a:ext cx="264022" cy="144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64296" y="3351461"/>
            <a:ext cx="176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 smtClean="0">
                <a:solidFill>
                  <a:srgbClr val="FF0000"/>
                </a:solidFill>
              </a:rPr>
              <a:t>black_b</a:t>
            </a:r>
            <a:r>
              <a:rPr lang="en-US" altLang="zh-TW" sz="1400" dirty="0" smtClean="0">
                <a:solidFill>
                  <a:srgbClr val="FF0000"/>
                </a:solidFill>
              </a:rPr>
              <a:t>_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boundary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152128" y="3293368"/>
            <a:ext cx="176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black_w</a:t>
            </a:r>
            <a:r>
              <a:rPr lang="en-US" altLang="zh-TW" sz="1400" dirty="0" smtClean="0">
                <a:solidFill>
                  <a:srgbClr val="FF0000"/>
                </a:solidFill>
              </a:rPr>
              <a:t>_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boundary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82" y="4285966"/>
            <a:ext cx="5112568" cy="248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91956" y="4543960"/>
            <a:ext cx="4192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There step:</a:t>
            </a:r>
          </a:p>
          <a:p>
            <a:r>
              <a:rPr lang="en-US" altLang="zh-TW" dirty="0" smtClean="0"/>
              <a:t>1.Select the target line</a:t>
            </a:r>
          </a:p>
          <a:p>
            <a:r>
              <a:rPr lang="en-US" altLang="zh-TW" dirty="0" smtClean="0"/>
              <a:t>2.Find the boundary</a:t>
            </a:r>
          </a:p>
          <a:p>
            <a:r>
              <a:rPr lang="en-US" altLang="zh-TW" dirty="0" smtClean="0"/>
              <a:t>3.Calculate the difference between black_w</a:t>
            </a:r>
            <a:r>
              <a:rPr lang="en-US" altLang="zh-TW" dirty="0"/>
              <a:t>_</a:t>
            </a:r>
            <a:r>
              <a:rPr lang="en-US" altLang="zh-TW" dirty="0" smtClean="0"/>
              <a:t>boundary and </a:t>
            </a:r>
            <a:r>
              <a:rPr lang="en-US" altLang="zh-TW" dirty="0" err="1" smtClean="0"/>
              <a:t>black_b_boundary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436096" y="4427116"/>
            <a:ext cx="43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新細明體"/>
              </a:rPr>
              <a:t>①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236296" y="5013176"/>
            <a:ext cx="45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新細明體"/>
              </a:rPr>
              <a:t>②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459542" y="5919726"/>
            <a:ext cx="45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新細明體"/>
              </a:rPr>
              <a:t>③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5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D_Zac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改微軟正+Timesnew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ND</Template>
  <TotalTime>191902</TotalTime>
  <Words>1019</Words>
  <Application>Microsoft Office PowerPoint</Application>
  <PresentationFormat>如螢幕大小 (4:3)</PresentationFormat>
  <Paragraphs>364</Paragraphs>
  <Slides>21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5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ND</vt:lpstr>
      <vt:lpstr>Office 佈景主題</vt:lpstr>
      <vt:lpstr>ND_Zach</vt:lpstr>
      <vt:lpstr>1_Office 佈景主題</vt:lpstr>
      <vt:lpstr>2_Office 佈景主題</vt:lpstr>
      <vt:lpstr>Camera IQC test list</vt:lpstr>
      <vt:lpstr>PowerPoint 簡報</vt:lpstr>
      <vt:lpstr>SFR test</vt:lpstr>
      <vt:lpstr>PowerPoint 簡報</vt:lpstr>
      <vt:lpstr>PowerPoint 簡報</vt:lpstr>
      <vt:lpstr>Dust/Spot test</vt:lpstr>
      <vt:lpstr>Dust/Spot test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SFR test</vt:lpstr>
      <vt:lpstr>PowerPoint 簡報</vt:lpstr>
      <vt:lpstr>PowerPoint 簡報</vt:lpstr>
      <vt:lpstr>Dust/Spot test</vt:lpstr>
      <vt:lpstr>Dust/Spot test</vt:lpstr>
      <vt:lpstr>PowerPoint 簡報</vt:lpstr>
      <vt:lpstr>Noise test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新進人員工作報告 (第一個月)</dc:title>
  <dc:creator>Matic.Chiu 邱信暐;Joker.Tai@newdean.com.tw</dc:creator>
  <cp:lastModifiedBy>Joker.Tai 戴久凱</cp:lastModifiedBy>
  <cp:revision>2107</cp:revision>
  <dcterms:created xsi:type="dcterms:W3CDTF">2015-12-30T03:42:50Z</dcterms:created>
  <dcterms:modified xsi:type="dcterms:W3CDTF">2020-10-08T08:52:06Z</dcterms:modified>
</cp:coreProperties>
</file>